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handoutMasterIdLst>
    <p:handoutMasterId r:id="rId47"/>
  </p:handoutMasterIdLst>
  <p:sldIdLst>
    <p:sldId id="801" r:id="rId2"/>
    <p:sldId id="803" r:id="rId3"/>
    <p:sldId id="715" r:id="rId4"/>
    <p:sldId id="716" r:id="rId5"/>
    <p:sldId id="735" r:id="rId6"/>
    <p:sldId id="781" r:id="rId7"/>
    <p:sldId id="786" r:id="rId8"/>
    <p:sldId id="785" r:id="rId9"/>
    <p:sldId id="741" r:id="rId10"/>
    <p:sldId id="764" r:id="rId11"/>
    <p:sldId id="777" r:id="rId12"/>
    <p:sldId id="778" r:id="rId13"/>
    <p:sldId id="779" r:id="rId14"/>
    <p:sldId id="772" r:id="rId15"/>
    <p:sldId id="719" r:id="rId16"/>
    <p:sldId id="794" r:id="rId17"/>
    <p:sldId id="720" r:id="rId18"/>
    <p:sldId id="792" r:id="rId19"/>
    <p:sldId id="798" r:id="rId20"/>
    <p:sldId id="799" r:id="rId21"/>
    <p:sldId id="800" r:id="rId22"/>
    <p:sldId id="766" r:id="rId23"/>
    <p:sldId id="787" r:id="rId24"/>
    <p:sldId id="722" r:id="rId25"/>
    <p:sldId id="804" r:id="rId26"/>
    <p:sldId id="805" r:id="rId27"/>
    <p:sldId id="806" r:id="rId28"/>
    <p:sldId id="807" r:id="rId29"/>
    <p:sldId id="809" r:id="rId30"/>
    <p:sldId id="808" r:id="rId31"/>
    <p:sldId id="810" r:id="rId32"/>
    <p:sldId id="725" r:id="rId33"/>
    <p:sldId id="726" r:id="rId34"/>
    <p:sldId id="811" r:id="rId35"/>
    <p:sldId id="797" r:id="rId36"/>
    <p:sldId id="727" r:id="rId37"/>
    <p:sldId id="729" r:id="rId38"/>
    <p:sldId id="795" r:id="rId39"/>
    <p:sldId id="730" r:id="rId40"/>
    <p:sldId id="731" r:id="rId41"/>
    <p:sldId id="732" r:id="rId42"/>
    <p:sldId id="771" r:id="rId43"/>
    <p:sldId id="776" r:id="rId44"/>
    <p:sldId id="734" r:id="rId45"/>
  </p:sldIdLst>
  <p:sldSz cx="9144000" cy="6858000" type="screen4x3"/>
  <p:notesSz cx="68580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300" kern="1200">
        <a:solidFill>
          <a:schemeClr val="tx1"/>
        </a:solidFill>
        <a:latin typeface="Book Antiqua" pitchFamily="18" charset="0"/>
        <a:ea typeface="+mn-ea"/>
        <a:cs typeface="+mn-cs"/>
      </a:defRPr>
    </a:lvl1pPr>
    <a:lvl2pPr marL="457200" algn="l" rtl="0" eaLnBrk="0" fontAlgn="base" hangingPunct="0">
      <a:spcBef>
        <a:spcPct val="0"/>
      </a:spcBef>
      <a:spcAft>
        <a:spcPct val="0"/>
      </a:spcAft>
      <a:defRPr sz="300" kern="1200">
        <a:solidFill>
          <a:schemeClr val="tx1"/>
        </a:solidFill>
        <a:latin typeface="Book Antiqua" pitchFamily="18" charset="0"/>
        <a:ea typeface="+mn-ea"/>
        <a:cs typeface="+mn-cs"/>
      </a:defRPr>
    </a:lvl2pPr>
    <a:lvl3pPr marL="914400" algn="l" rtl="0" eaLnBrk="0" fontAlgn="base" hangingPunct="0">
      <a:spcBef>
        <a:spcPct val="0"/>
      </a:spcBef>
      <a:spcAft>
        <a:spcPct val="0"/>
      </a:spcAft>
      <a:defRPr sz="300" kern="1200">
        <a:solidFill>
          <a:schemeClr val="tx1"/>
        </a:solidFill>
        <a:latin typeface="Book Antiqua" pitchFamily="18" charset="0"/>
        <a:ea typeface="+mn-ea"/>
        <a:cs typeface="+mn-cs"/>
      </a:defRPr>
    </a:lvl3pPr>
    <a:lvl4pPr marL="1371600" algn="l" rtl="0" eaLnBrk="0" fontAlgn="base" hangingPunct="0">
      <a:spcBef>
        <a:spcPct val="0"/>
      </a:spcBef>
      <a:spcAft>
        <a:spcPct val="0"/>
      </a:spcAft>
      <a:defRPr sz="300" kern="1200">
        <a:solidFill>
          <a:schemeClr val="tx1"/>
        </a:solidFill>
        <a:latin typeface="Book Antiqua" pitchFamily="18" charset="0"/>
        <a:ea typeface="+mn-ea"/>
        <a:cs typeface="+mn-cs"/>
      </a:defRPr>
    </a:lvl4pPr>
    <a:lvl5pPr marL="1828800" algn="l" rtl="0" eaLnBrk="0" fontAlgn="base" hangingPunct="0">
      <a:spcBef>
        <a:spcPct val="0"/>
      </a:spcBef>
      <a:spcAft>
        <a:spcPct val="0"/>
      </a:spcAft>
      <a:defRPr sz="300" kern="1200">
        <a:solidFill>
          <a:schemeClr val="tx1"/>
        </a:solidFill>
        <a:latin typeface="Book Antiqua" pitchFamily="18" charset="0"/>
        <a:ea typeface="+mn-ea"/>
        <a:cs typeface="+mn-cs"/>
      </a:defRPr>
    </a:lvl5pPr>
    <a:lvl6pPr marL="2286000" algn="l" defTabSz="914400" rtl="0" eaLnBrk="1" latinLnBrk="0" hangingPunct="1">
      <a:defRPr sz="300" kern="1200">
        <a:solidFill>
          <a:schemeClr val="tx1"/>
        </a:solidFill>
        <a:latin typeface="Book Antiqua" pitchFamily="18" charset="0"/>
        <a:ea typeface="+mn-ea"/>
        <a:cs typeface="+mn-cs"/>
      </a:defRPr>
    </a:lvl6pPr>
    <a:lvl7pPr marL="2743200" algn="l" defTabSz="914400" rtl="0" eaLnBrk="1" latinLnBrk="0" hangingPunct="1">
      <a:defRPr sz="300" kern="1200">
        <a:solidFill>
          <a:schemeClr val="tx1"/>
        </a:solidFill>
        <a:latin typeface="Book Antiqua" pitchFamily="18" charset="0"/>
        <a:ea typeface="+mn-ea"/>
        <a:cs typeface="+mn-cs"/>
      </a:defRPr>
    </a:lvl7pPr>
    <a:lvl8pPr marL="3200400" algn="l" defTabSz="914400" rtl="0" eaLnBrk="1" latinLnBrk="0" hangingPunct="1">
      <a:defRPr sz="300" kern="1200">
        <a:solidFill>
          <a:schemeClr val="tx1"/>
        </a:solidFill>
        <a:latin typeface="Book Antiqua" pitchFamily="18" charset="0"/>
        <a:ea typeface="+mn-ea"/>
        <a:cs typeface="+mn-cs"/>
      </a:defRPr>
    </a:lvl8pPr>
    <a:lvl9pPr marL="3657600" algn="l" defTabSz="914400" rtl="0" eaLnBrk="1" latinLnBrk="0" hangingPunct="1">
      <a:defRPr sz="300" kern="1200">
        <a:solidFill>
          <a:schemeClr val="tx1"/>
        </a:solidFill>
        <a:latin typeface="Book Antiqua"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FFFF"/>
    <a:srgbClr val="3399FF"/>
    <a:srgbClr val="1C9903"/>
    <a:srgbClr val="FFFF00"/>
    <a:srgbClr val="FFFF66"/>
    <a:srgbClr val="BE004D"/>
    <a:srgbClr val="077F43"/>
    <a:srgbClr val="00CC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30" autoAdjust="0"/>
    <p:restoredTop sz="94976" autoAdjust="0"/>
  </p:normalViewPr>
  <p:slideViewPr>
    <p:cSldViewPr>
      <p:cViewPr>
        <p:scale>
          <a:sx n="100" d="100"/>
          <a:sy n="100" d="100"/>
        </p:scale>
        <p:origin x="-174"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48"/>
    </p:cViewPr>
  </p:sorterViewPr>
  <p:notesViewPr>
    <p:cSldViewPr>
      <p:cViewPr varScale="1">
        <p:scale>
          <a:sx n="60" d="100"/>
          <a:sy n="60" d="100"/>
        </p:scale>
        <p:origin x="-1650" y="-78"/>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414838"/>
            <a:ext cx="5029200" cy="4183062"/>
          </a:xfrm>
          <a:prstGeom prst="rect">
            <a:avLst/>
          </a:prstGeom>
          <a:noFill/>
          <a:ln w="12700">
            <a:noFill/>
            <a:miter lim="800000"/>
            <a:headEnd/>
            <a:tailEnd/>
          </a:ln>
          <a:effectLst/>
        </p:spPr>
        <p:txBody>
          <a:bodyPr vert="horz" wrap="square" lIns="91981" tIns="45183" rIns="91981" bIns="45183"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7107" name="Rectangle 3"/>
          <p:cNvSpPr>
            <a:spLocks noGrp="1" noRot="1" noChangeAspect="1" noChangeArrowheads="1" noTextEdit="1"/>
          </p:cNvSpPr>
          <p:nvPr>
            <p:ph type="sldImg" idx="2"/>
          </p:nvPr>
        </p:nvSpPr>
        <p:spPr bwMode="auto">
          <a:xfrm>
            <a:off x="1114425" y="704850"/>
            <a:ext cx="4629150" cy="3471863"/>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4900" y="696913"/>
            <a:ext cx="4648200" cy="3486150"/>
          </a:xfrm>
          <a:ln/>
        </p:spPr>
      </p:sp>
      <p:sp>
        <p:nvSpPr>
          <p:cNvPr id="48131" name="Rectangle 3"/>
          <p:cNvSpPr>
            <a:spLocks noGrp="1" noChangeArrowheads="1"/>
          </p:cNvSpPr>
          <p:nvPr>
            <p:ph type="body" idx="1"/>
          </p:nvPr>
        </p:nvSpPr>
        <p:spPr>
          <a:xfrm>
            <a:off x="914400" y="4414838"/>
            <a:ext cx="5029200" cy="4184650"/>
          </a:xfrm>
          <a:noFill/>
          <a:ln w="9525"/>
        </p:spPr>
        <p:txBody>
          <a:bodyPr lIns="92728" tIns="46364" rIns="92728" bIns="46364"/>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04900" y="696913"/>
            <a:ext cx="4648200" cy="3486150"/>
          </a:xfrm>
          <a:ln/>
        </p:spPr>
      </p:sp>
      <p:sp>
        <p:nvSpPr>
          <p:cNvPr id="5017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04900" y="696913"/>
            <a:ext cx="4648200" cy="3486150"/>
          </a:xfrm>
          <a:ln/>
        </p:spPr>
      </p:sp>
      <p:sp>
        <p:nvSpPr>
          <p:cNvPr id="51203"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04900" y="696913"/>
            <a:ext cx="4648200" cy="3486150"/>
          </a:xfrm>
          <a:ln/>
        </p:spPr>
      </p:sp>
      <p:sp>
        <p:nvSpPr>
          <p:cNvPr id="5222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04900" y="696913"/>
            <a:ext cx="4648200" cy="3486150"/>
          </a:xfrm>
          <a:ln/>
        </p:spPr>
      </p:sp>
      <p:sp>
        <p:nvSpPr>
          <p:cNvPr id="58371"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04900" y="696913"/>
            <a:ext cx="4648200" cy="3486150"/>
          </a:xfrm>
          <a:ln/>
        </p:spPr>
      </p:sp>
      <p:sp>
        <p:nvSpPr>
          <p:cNvPr id="59395"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04900" y="696913"/>
            <a:ext cx="4648200" cy="3486150"/>
          </a:xfrm>
          <a:ln/>
        </p:spPr>
      </p:sp>
      <p:sp>
        <p:nvSpPr>
          <p:cNvPr id="60419"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04900" y="696913"/>
            <a:ext cx="4648200" cy="3486150"/>
          </a:xfrm>
          <a:ln/>
        </p:spPr>
      </p:sp>
      <p:sp>
        <p:nvSpPr>
          <p:cNvPr id="61443"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04900" y="696913"/>
            <a:ext cx="4648200" cy="3486150"/>
          </a:xfrm>
          <a:ln/>
        </p:spPr>
      </p:sp>
      <p:sp>
        <p:nvSpPr>
          <p:cNvPr id="6246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1104900" y="696913"/>
            <a:ext cx="4648200" cy="3486150"/>
          </a:xfrm>
          <a:ln/>
        </p:spPr>
      </p:sp>
      <p:sp>
        <p:nvSpPr>
          <p:cNvPr id="63491"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04900" y="696913"/>
            <a:ext cx="4648200" cy="3486150"/>
          </a:xfrm>
          <a:ln/>
        </p:spPr>
      </p:sp>
      <p:sp>
        <p:nvSpPr>
          <p:cNvPr id="64515"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04900" y="696913"/>
            <a:ext cx="4648200" cy="3486150"/>
          </a:xfrm>
          <a:ln/>
        </p:spPr>
      </p:sp>
      <p:sp>
        <p:nvSpPr>
          <p:cNvPr id="6553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04900" y="696913"/>
            <a:ext cx="4648200" cy="3486150"/>
          </a:xfrm>
          <a:ln/>
        </p:spPr>
      </p:sp>
      <p:sp>
        <p:nvSpPr>
          <p:cNvPr id="7065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04900" y="696913"/>
            <a:ext cx="4648200" cy="3486150"/>
          </a:xfrm>
          <a:ln/>
        </p:spPr>
      </p:sp>
      <p:sp>
        <p:nvSpPr>
          <p:cNvPr id="7270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04900" y="696913"/>
            <a:ext cx="4648200" cy="3486150"/>
          </a:xfrm>
          <a:ln/>
        </p:spPr>
      </p:sp>
      <p:sp>
        <p:nvSpPr>
          <p:cNvPr id="73731"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04900" y="696913"/>
            <a:ext cx="4648200" cy="3486150"/>
          </a:xfrm>
          <a:ln/>
        </p:spPr>
      </p:sp>
      <p:sp>
        <p:nvSpPr>
          <p:cNvPr id="74755"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04900" y="696913"/>
            <a:ext cx="4648200" cy="3486150"/>
          </a:xfrm>
          <a:ln/>
        </p:spPr>
      </p:sp>
      <p:sp>
        <p:nvSpPr>
          <p:cNvPr id="7577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1104900" y="696913"/>
            <a:ext cx="4648200" cy="3486150"/>
          </a:xfrm>
          <a:ln/>
        </p:spPr>
      </p:sp>
      <p:sp>
        <p:nvSpPr>
          <p:cNvPr id="76803"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04900" y="696913"/>
            <a:ext cx="4648200" cy="3486150"/>
          </a:xfrm>
          <a:ln/>
        </p:spPr>
      </p:sp>
      <p:sp>
        <p:nvSpPr>
          <p:cNvPr id="7782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04900" y="696913"/>
            <a:ext cx="4648200" cy="3486150"/>
          </a:xfrm>
          <a:ln/>
        </p:spPr>
      </p:sp>
      <p:sp>
        <p:nvSpPr>
          <p:cNvPr id="78851"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04900" y="696913"/>
            <a:ext cx="4648200" cy="3486150"/>
          </a:xfrm>
          <a:ln/>
        </p:spPr>
      </p:sp>
      <p:sp>
        <p:nvSpPr>
          <p:cNvPr id="79875"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04900" y="696913"/>
            <a:ext cx="4648200" cy="3486150"/>
          </a:xfrm>
          <a:ln/>
        </p:spPr>
      </p:sp>
      <p:sp>
        <p:nvSpPr>
          <p:cNvPr id="8089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04900" y="696913"/>
            <a:ext cx="4648200" cy="3486150"/>
          </a:xfrm>
          <a:ln/>
        </p:spPr>
      </p:sp>
      <p:sp>
        <p:nvSpPr>
          <p:cNvPr id="81923"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04900" y="696913"/>
            <a:ext cx="4648200" cy="3486150"/>
          </a:xfrm>
          <a:ln/>
        </p:spPr>
      </p:sp>
      <p:sp>
        <p:nvSpPr>
          <p:cNvPr id="81923"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04900" y="696913"/>
            <a:ext cx="4648200" cy="3486150"/>
          </a:xfrm>
          <a:ln/>
        </p:spPr>
      </p:sp>
      <p:sp>
        <p:nvSpPr>
          <p:cNvPr id="8294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04900" y="696913"/>
            <a:ext cx="4648200" cy="3486150"/>
          </a:xfrm>
          <a:ln/>
        </p:spPr>
      </p:sp>
      <p:sp>
        <p:nvSpPr>
          <p:cNvPr id="83971"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04900" y="696913"/>
            <a:ext cx="4648200" cy="3486150"/>
          </a:xfrm>
          <a:ln/>
        </p:spPr>
      </p:sp>
      <p:sp>
        <p:nvSpPr>
          <p:cNvPr id="84995"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04900" y="696913"/>
            <a:ext cx="4648200" cy="3486150"/>
          </a:xfrm>
          <a:ln/>
        </p:spPr>
      </p:sp>
      <p:sp>
        <p:nvSpPr>
          <p:cNvPr id="8601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04900" y="696913"/>
            <a:ext cx="4648200" cy="3486150"/>
          </a:xfrm>
          <a:ln/>
        </p:spPr>
      </p:sp>
      <p:sp>
        <p:nvSpPr>
          <p:cNvPr id="87043"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04900" y="696913"/>
            <a:ext cx="4648200" cy="3486150"/>
          </a:xfrm>
          <a:ln/>
        </p:spPr>
      </p:sp>
      <p:sp>
        <p:nvSpPr>
          <p:cNvPr id="88067"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04900" y="696913"/>
            <a:ext cx="4648200" cy="3486150"/>
          </a:xfrm>
          <a:ln/>
        </p:spPr>
      </p:sp>
      <p:sp>
        <p:nvSpPr>
          <p:cNvPr id="89091"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04900" y="696913"/>
            <a:ext cx="4648200" cy="3486150"/>
          </a:xfrm>
          <a:ln/>
        </p:spPr>
      </p:sp>
      <p:sp>
        <p:nvSpPr>
          <p:cNvPr id="91139" name="Rectangle 3"/>
          <p:cNvSpPr>
            <a:spLocks noGrp="1" noChangeArrowheads="1"/>
          </p:cNvSpPr>
          <p:nvPr>
            <p:ph type="body" idx="1"/>
          </p:nvPr>
        </p:nvSpPr>
        <p:spPr>
          <a:xfrm>
            <a:off x="914400" y="4416425"/>
            <a:ext cx="5029200" cy="4183063"/>
          </a:xfrm>
          <a:noFill/>
          <a:ln w="9525"/>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04900" y="696913"/>
            <a:ext cx="4648200" cy="3486150"/>
          </a:xfrm>
          <a:ln/>
        </p:spPr>
      </p:sp>
      <p:sp>
        <p:nvSpPr>
          <p:cNvPr id="92163" name="Rectangle 3"/>
          <p:cNvSpPr>
            <a:spLocks noGrp="1" noChangeArrowheads="1"/>
          </p:cNvSpPr>
          <p:nvPr>
            <p:ph type="body" idx="1"/>
          </p:nvPr>
        </p:nvSpPr>
        <p:spPr>
          <a:xfrm>
            <a:off x="685800" y="4416425"/>
            <a:ext cx="5486400" cy="4183063"/>
          </a:xfrm>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7688" y="1676400"/>
            <a:ext cx="3802062" cy="4200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2150" y="1676400"/>
            <a:ext cx="3803650" cy="4200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7463" y="219075"/>
            <a:ext cx="1938337" cy="565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7688" y="219075"/>
            <a:ext cx="5667375" cy="565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0"/>
                <a:invGamma/>
              </a:schemeClr>
            </a:gs>
          </a:gsLst>
          <a:path path="rect">
            <a:fillToRect r="100000" b="100000"/>
          </a:path>
        </a:gra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547688" y="219075"/>
            <a:ext cx="7758112" cy="1152525"/>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547688" y="1676400"/>
            <a:ext cx="7758112" cy="4200525"/>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28"/>
          <p:cNvGrpSpPr>
            <a:grpSpLocks/>
          </p:cNvGrpSpPr>
          <p:nvPr userDrawn="1"/>
        </p:nvGrpSpPr>
        <p:grpSpPr bwMode="auto">
          <a:xfrm>
            <a:off x="0" y="6400800"/>
            <a:ext cx="9144000" cy="184150"/>
            <a:chOff x="0" y="4061"/>
            <a:chExt cx="5760" cy="116"/>
          </a:xfrm>
        </p:grpSpPr>
        <p:sp>
          <p:nvSpPr>
            <p:cNvPr id="1048" name="Freeform 24"/>
            <p:cNvSpPr>
              <a:spLocks/>
            </p:cNvSpPr>
            <p:nvPr userDrawn="1"/>
          </p:nvSpPr>
          <p:spPr bwMode="auto">
            <a:xfrm>
              <a:off x="4194" y="4061"/>
              <a:ext cx="166" cy="116"/>
            </a:xfrm>
            <a:custGeom>
              <a:avLst/>
              <a:gdLst/>
              <a:ahLst/>
              <a:cxnLst>
                <a:cxn ang="0">
                  <a:pos x="160" y="0"/>
                </a:cxn>
                <a:cxn ang="0">
                  <a:pos x="151" y="0"/>
                </a:cxn>
                <a:cxn ang="0">
                  <a:pos x="143" y="0"/>
                </a:cxn>
                <a:cxn ang="0">
                  <a:pos x="137" y="1"/>
                </a:cxn>
                <a:cxn ang="0">
                  <a:pos x="129" y="2"/>
                </a:cxn>
                <a:cxn ang="0">
                  <a:pos x="123" y="5"/>
                </a:cxn>
                <a:cxn ang="0">
                  <a:pos x="119" y="10"/>
                </a:cxn>
                <a:cxn ang="0">
                  <a:pos x="116" y="19"/>
                </a:cxn>
                <a:cxn ang="0">
                  <a:pos x="114" y="31"/>
                </a:cxn>
                <a:cxn ang="0">
                  <a:pos x="111" y="43"/>
                </a:cxn>
                <a:cxn ang="0">
                  <a:pos x="109" y="52"/>
                </a:cxn>
                <a:cxn ang="0">
                  <a:pos x="107" y="62"/>
                </a:cxn>
                <a:cxn ang="0">
                  <a:pos x="105" y="72"/>
                </a:cxn>
                <a:cxn ang="0">
                  <a:pos x="103" y="84"/>
                </a:cxn>
                <a:cxn ang="0">
                  <a:pos x="100" y="96"/>
                </a:cxn>
                <a:cxn ang="0">
                  <a:pos x="97" y="105"/>
                </a:cxn>
                <a:cxn ang="0">
                  <a:pos x="93" y="110"/>
                </a:cxn>
                <a:cxn ang="0">
                  <a:pos x="87" y="113"/>
                </a:cxn>
                <a:cxn ang="0">
                  <a:pos x="79" y="114"/>
                </a:cxn>
                <a:cxn ang="0">
                  <a:pos x="72" y="115"/>
                </a:cxn>
                <a:cxn ang="0">
                  <a:pos x="64" y="115"/>
                </a:cxn>
                <a:cxn ang="0">
                  <a:pos x="55" y="115"/>
                </a:cxn>
                <a:cxn ang="0">
                  <a:pos x="0" y="115"/>
                </a:cxn>
                <a:cxn ang="0">
                  <a:pos x="10" y="115"/>
                </a:cxn>
                <a:cxn ang="0">
                  <a:pos x="18" y="115"/>
                </a:cxn>
                <a:cxn ang="0">
                  <a:pos x="26" y="115"/>
                </a:cxn>
                <a:cxn ang="0">
                  <a:pos x="32" y="114"/>
                </a:cxn>
                <a:cxn ang="0">
                  <a:pos x="40" y="112"/>
                </a:cxn>
                <a:cxn ang="0">
                  <a:pos x="46" y="108"/>
                </a:cxn>
                <a:cxn ang="0">
                  <a:pos x="49" y="101"/>
                </a:cxn>
                <a:cxn ang="0">
                  <a:pos x="51" y="90"/>
                </a:cxn>
                <a:cxn ang="0">
                  <a:pos x="54" y="76"/>
                </a:cxn>
                <a:cxn ang="0">
                  <a:pos x="56" y="67"/>
                </a:cxn>
                <a:cxn ang="0">
                  <a:pos x="58" y="57"/>
                </a:cxn>
                <a:cxn ang="0">
                  <a:pos x="60" y="47"/>
                </a:cxn>
                <a:cxn ang="0">
                  <a:pos x="62" y="38"/>
                </a:cxn>
                <a:cxn ang="0">
                  <a:pos x="65" y="24"/>
                </a:cxn>
                <a:cxn ang="0">
                  <a:pos x="67" y="14"/>
                </a:cxn>
                <a:cxn ang="0">
                  <a:pos x="70" y="7"/>
                </a:cxn>
                <a:cxn ang="0">
                  <a:pos x="75" y="3"/>
                </a:cxn>
                <a:cxn ang="0">
                  <a:pos x="84" y="1"/>
                </a:cxn>
                <a:cxn ang="0">
                  <a:pos x="89" y="0"/>
                </a:cxn>
                <a:cxn ang="0">
                  <a:pos x="97" y="0"/>
                </a:cxn>
                <a:cxn ang="0">
                  <a:pos x="105" y="0"/>
                </a:cxn>
                <a:cxn ang="0">
                  <a:pos x="115" y="0"/>
                </a:cxn>
              </a:cxnLst>
              <a:rect l="0" t="0" r="r" b="b"/>
              <a:pathLst>
                <a:path w="166" h="116">
                  <a:moveTo>
                    <a:pt x="165" y="0"/>
                  </a:moveTo>
                  <a:lnTo>
                    <a:pt x="160" y="0"/>
                  </a:lnTo>
                  <a:lnTo>
                    <a:pt x="155" y="0"/>
                  </a:lnTo>
                  <a:lnTo>
                    <a:pt x="151" y="0"/>
                  </a:lnTo>
                  <a:lnTo>
                    <a:pt x="147" y="0"/>
                  </a:lnTo>
                  <a:lnTo>
                    <a:pt x="143" y="0"/>
                  </a:lnTo>
                  <a:lnTo>
                    <a:pt x="140" y="0"/>
                  </a:lnTo>
                  <a:lnTo>
                    <a:pt x="137" y="1"/>
                  </a:lnTo>
                  <a:lnTo>
                    <a:pt x="134" y="1"/>
                  </a:lnTo>
                  <a:lnTo>
                    <a:pt x="129" y="2"/>
                  </a:lnTo>
                  <a:lnTo>
                    <a:pt x="126" y="3"/>
                  </a:lnTo>
                  <a:lnTo>
                    <a:pt x="123" y="5"/>
                  </a:lnTo>
                  <a:lnTo>
                    <a:pt x="121" y="7"/>
                  </a:lnTo>
                  <a:lnTo>
                    <a:pt x="119" y="10"/>
                  </a:lnTo>
                  <a:lnTo>
                    <a:pt x="117" y="14"/>
                  </a:lnTo>
                  <a:lnTo>
                    <a:pt x="116" y="19"/>
                  </a:lnTo>
                  <a:lnTo>
                    <a:pt x="115" y="24"/>
                  </a:lnTo>
                  <a:lnTo>
                    <a:pt x="114" y="31"/>
                  </a:lnTo>
                  <a:lnTo>
                    <a:pt x="112" y="38"/>
                  </a:lnTo>
                  <a:lnTo>
                    <a:pt x="111" y="43"/>
                  </a:lnTo>
                  <a:lnTo>
                    <a:pt x="111" y="47"/>
                  </a:lnTo>
                  <a:lnTo>
                    <a:pt x="109" y="52"/>
                  </a:lnTo>
                  <a:lnTo>
                    <a:pt x="108" y="57"/>
                  </a:lnTo>
                  <a:lnTo>
                    <a:pt x="107" y="62"/>
                  </a:lnTo>
                  <a:lnTo>
                    <a:pt x="106" y="67"/>
                  </a:lnTo>
                  <a:lnTo>
                    <a:pt x="105" y="72"/>
                  </a:lnTo>
                  <a:lnTo>
                    <a:pt x="104" y="76"/>
                  </a:lnTo>
                  <a:lnTo>
                    <a:pt x="103" y="84"/>
                  </a:lnTo>
                  <a:lnTo>
                    <a:pt x="101" y="90"/>
                  </a:lnTo>
                  <a:lnTo>
                    <a:pt x="100" y="96"/>
                  </a:lnTo>
                  <a:lnTo>
                    <a:pt x="99" y="101"/>
                  </a:lnTo>
                  <a:lnTo>
                    <a:pt x="97" y="105"/>
                  </a:lnTo>
                  <a:lnTo>
                    <a:pt x="96" y="108"/>
                  </a:lnTo>
                  <a:lnTo>
                    <a:pt x="93" y="110"/>
                  </a:lnTo>
                  <a:lnTo>
                    <a:pt x="90" y="112"/>
                  </a:lnTo>
                  <a:lnTo>
                    <a:pt x="87" y="113"/>
                  </a:lnTo>
                  <a:lnTo>
                    <a:pt x="82" y="114"/>
                  </a:lnTo>
                  <a:lnTo>
                    <a:pt x="79" y="114"/>
                  </a:lnTo>
                  <a:lnTo>
                    <a:pt x="76" y="115"/>
                  </a:lnTo>
                  <a:lnTo>
                    <a:pt x="72" y="115"/>
                  </a:lnTo>
                  <a:lnTo>
                    <a:pt x="68" y="115"/>
                  </a:lnTo>
                  <a:lnTo>
                    <a:pt x="64" y="115"/>
                  </a:lnTo>
                  <a:lnTo>
                    <a:pt x="60" y="115"/>
                  </a:lnTo>
                  <a:lnTo>
                    <a:pt x="55" y="115"/>
                  </a:lnTo>
                  <a:lnTo>
                    <a:pt x="50" y="115"/>
                  </a:lnTo>
                  <a:lnTo>
                    <a:pt x="0" y="115"/>
                  </a:lnTo>
                  <a:lnTo>
                    <a:pt x="5" y="115"/>
                  </a:lnTo>
                  <a:lnTo>
                    <a:pt x="10" y="115"/>
                  </a:lnTo>
                  <a:lnTo>
                    <a:pt x="14" y="115"/>
                  </a:lnTo>
                  <a:lnTo>
                    <a:pt x="18" y="115"/>
                  </a:lnTo>
                  <a:lnTo>
                    <a:pt x="22" y="115"/>
                  </a:lnTo>
                  <a:lnTo>
                    <a:pt x="26" y="115"/>
                  </a:lnTo>
                  <a:lnTo>
                    <a:pt x="29" y="114"/>
                  </a:lnTo>
                  <a:lnTo>
                    <a:pt x="32" y="114"/>
                  </a:lnTo>
                  <a:lnTo>
                    <a:pt x="36" y="113"/>
                  </a:lnTo>
                  <a:lnTo>
                    <a:pt x="40" y="112"/>
                  </a:lnTo>
                  <a:lnTo>
                    <a:pt x="43" y="110"/>
                  </a:lnTo>
                  <a:lnTo>
                    <a:pt x="46" y="108"/>
                  </a:lnTo>
                  <a:lnTo>
                    <a:pt x="47" y="105"/>
                  </a:lnTo>
                  <a:lnTo>
                    <a:pt x="49" y="101"/>
                  </a:lnTo>
                  <a:lnTo>
                    <a:pt x="50" y="96"/>
                  </a:lnTo>
                  <a:lnTo>
                    <a:pt x="51" y="90"/>
                  </a:lnTo>
                  <a:lnTo>
                    <a:pt x="52" y="84"/>
                  </a:lnTo>
                  <a:lnTo>
                    <a:pt x="54" y="76"/>
                  </a:lnTo>
                  <a:lnTo>
                    <a:pt x="55" y="72"/>
                  </a:lnTo>
                  <a:lnTo>
                    <a:pt x="56" y="67"/>
                  </a:lnTo>
                  <a:lnTo>
                    <a:pt x="57" y="62"/>
                  </a:lnTo>
                  <a:lnTo>
                    <a:pt x="58" y="57"/>
                  </a:lnTo>
                  <a:lnTo>
                    <a:pt x="59" y="52"/>
                  </a:lnTo>
                  <a:lnTo>
                    <a:pt x="60" y="47"/>
                  </a:lnTo>
                  <a:lnTo>
                    <a:pt x="61" y="43"/>
                  </a:lnTo>
                  <a:lnTo>
                    <a:pt x="62" y="38"/>
                  </a:lnTo>
                  <a:lnTo>
                    <a:pt x="64" y="31"/>
                  </a:lnTo>
                  <a:lnTo>
                    <a:pt x="65" y="24"/>
                  </a:lnTo>
                  <a:lnTo>
                    <a:pt x="66" y="19"/>
                  </a:lnTo>
                  <a:lnTo>
                    <a:pt x="67" y="14"/>
                  </a:lnTo>
                  <a:lnTo>
                    <a:pt x="68" y="10"/>
                  </a:lnTo>
                  <a:lnTo>
                    <a:pt x="70" y="7"/>
                  </a:lnTo>
                  <a:lnTo>
                    <a:pt x="72" y="5"/>
                  </a:lnTo>
                  <a:lnTo>
                    <a:pt x="75" y="3"/>
                  </a:lnTo>
                  <a:lnTo>
                    <a:pt x="79" y="2"/>
                  </a:lnTo>
                  <a:lnTo>
                    <a:pt x="84" y="1"/>
                  </a:lnTo>
                  <a:lnTo>
                    <a:pt x="87" y="1"/>
                  </a:lnTo>
                  <a:lnTo>
                    <a:pt x="89" y="0"/>
                  </a:lnTo>
                  <a:lnTo>
                    <a:pt x="93" y="0"/>
                  </a:lnTo>
                  <a:lnTo>
                    <a:pt x="97" y="0"/>
                  </a:lnTo>
                  <a:lnTo>
                    <a:pt x="101" y="0"/>
                  </a:lnTo>
                  <a:lnTo>
                    <a:pt x="105" y="0"/>
                  </a:lnTo>
                  <a:lnTo>
                    <a:pt x="109" y="0"/>
                  </a:lnTo>
                  <a:lnTo>
                    <a:pt x="115" y="0"/>
                  </a:lnTo>
                  <a:lnTo>
                    <a:pt x="164" y="0"/>
                  </a:lnTo>
                </a:path>
              </a:pathLst>
            </a:custGeom>
            <a:noFill/>
            <a:ln w="25400" cap="rnd" cmpd="sng">
              <a:solidFill>
                <a:schemeClr val="folHlink"/>
              </a:solidFill>
              <a:prstDash val="solid"/>
              <a:round/>
              <a:headEnd type="none" w="med" len="med"/>
              <a:tailEnd type="none" w="med" len="med"/>
            </a:ln>
            <a:effectLst>
              <a:outerShdw dist="17961" dir="2700000" algn="ctr" rotWithShape="0">
                <a:schemeClr val="tx1"/>
              </a:outerShdw>
            </a:effectLst>
          </p:spPr>
          <p:txBody>
            <a:bodyPr/>
            <a:lstStyle/>
            <a:p>
              <a:pPr>
                <a:defRPr/>
              </a:pPr>
              <a:endParaRPr lang="en-US"/>
            </a:p>
          </p:txBody>
        </p:sp>
        <p:sp>
          <p:nvSpPr>
            <p:cNvPr id="1049" name="Line 25"/>
            <p:cNvSpPr>
              <a:spLocks noChangeShapeType="1"/>
            </p:cNvSpPr>
            <p:nvPr userDrawn="1"/>
          </p:nvSpPr>
          <p:spPr bwMode="auto">
            <a:xfrm>
              <a:off x="4361" y="4061"/>
              <a:ext cx="1399" cy="0"/>
            </a:xfrm>
            <a:prstGeom prst="line">
              <a:avLst/>
            </a:prstGeom>
            <a:noFill/>
            <a:ln w="25400">
              <a:solidFill>
                <a:schemeClr val="folHlink"/>
              </a:solidFill>
              <a:round/>
              <a:headEnd/>
              <a:tailEnd/>
            </a:ln>
            <a:effectLst>
              <a:outerShdw dist="17961" dir="2700000" algn="ctr" rotWithShape="0">
                <a:schemeClr val="tx1"/>
              </a:outerShdw>
            </a:effectLst>
          </p:spPr>
          <p:txBody>
            <a:bodyPr wrap="none" anchor="ctr"/>
            <a:lstStyle/>
            <a:p>
              <a:pPr>
                <a:defRPr/>
              </a:pPr>
              <a:endParaRPr lang="en-US"/>
            </a:p>
          </p:txBody>
        </p:sp>
        <p:sp>
          <p:nvSpPr>
            <p:cNvPr id="1050" name="Line 26"/>
            <p:cNvSpPr>
              <a:spLocks noChangeShapeType="1"/>
            </p:cNvSpPr>
            <p:nvPr userDrawn="1"/>
          </p:nvSpPr>
          <p:spPr bwMode="auto">
            <a:xfrm flipH="1">
              <a:off x="0" y="4176"/>
              <a:ext cx="4194" cy="0"/>
            </a:xfrm>
            <a:prstGeom prst="line">
              <a:avLst/>
            </a:prstGeom>
            <a:noFill/>
            <a:ln w="25400">
              <a:solidFill>
                <a:schemeClr val="folHlink"/>
              </a:solidFill>
              <a:round/>
              <a:headEnd/>
              <a:tailEnd/>
            </a:ln>
            <a:effectLst>
              <a:outerShdw dist="17961" dir="2700000" algn="ctr" rotWithShape="0">
                <a:schemeClr val="tx1"/>
              </a:outerShdw>
            </a:effectLst>
          </p:spPr>
          <p:txBody>
            <a:bodyPr wrap="none" anchor="ctr"/>
            <a:lstStyle/>
            <a:p>
              <a:pPr>
                <a:defRPr/>
              </a:pPr>
              <a:endParaRPr lang="en-US"/>
            </a:p>
          </p:txBody>
        </p:sp>
      </p:grpSp>
      <p:sp>
        <p:nvSpPr>
          <p:cNvPr id="1051" name="Line 27"/>
          <p:cNvSpPr>
            <a:spLocks noChangeShapeType="1"/>
          </p:cNvSpPr>
          <p:nvPr userDrawn="1"/>
        </p:nvSpPr>
        <p:spPr bwMode="auto">
          <a:xfrm flipV="1">
            <a:off x="6751638" y="6470650"/>
            <a:ext cx="9525" cy="130175"/>
          </a:xfrm>
          <a:prstGeom prst="line">
            <a:avLst/>
          </a:prstGeom>
          <a:noFill/>
          <a:ln w="12700">
            <a:solidFill>
              <a:schemeClr val="folHlink"/>
            </a:solidFill>
            <a:round/>
            <a:headEnd/>
            <a:tailEnd/>
          </a:ln>
          <a:effectLst/>
        </p:spPr>
        <p:txBody>
          <a:bodyPr wrap="none" anchor="ctr"/>
          <a:lstStyle/>
          <a:p>
            <a:pPr>
              <a:defRPr/>
            </a:pPr>
            <a:endParaRPr lang="en-US"/>
          </a:p>
        </p:txBody>
      </p:sp>
      <p:pic>
        <p:nvPicPr>
          <p:cNvPr id="1030" name="Picture 32"/>
          <p:cNvPicPr>
            <a:picLocks noChangeAspect="1" noChangeArrowheads="1"/>
          </p:cNvPicPr>
          <p:nvPr userDrawn="1"/>
        </p:nvPicPr>
        <p:blipFill>
          <a:blip r:embed="rId13" cstate="print"/>
          <a:srcRect/>
          <a:stretch>
            <a:fillRect/>
          </a:stretch>
        </p:blipFill>
        <p:spPr bwMode="auto">
          <a:xfrm>
            <a:off x="381000" y="304800"/>
            <a:ext cx="8382000" cy="74613"/>
          </a:xfrm>
          <a:prstGeom prst="rect">
            <a:avLst/>
          </a:prstGeom>
          <a:noFill/>
          <a:ln w="9525">
            <a:noFill/>
            <a:miter lim="800000"/>
            <a:headEnd/>
            <a:tailEnd/>
          </a:ln>
        </p:spPr>
      </p:pic>
      <p:sp>
        <p:nvSpPr>
          <p:cNvPr id="1057" name="Text Box 33"/>
          <p:cNvSpPr txBox="1">
            <a:spLocks noChangeArrowheads="1"/>
          </p:cNvSpPr>
          <p:nvPr userDrawn="1"/>
        </p:nvSpPr>
        <p:spPr bwMode="auto">
          <a:xfrm>
            <a:off x="6858000" y="6340475"/>
            <a:ext cx="2286000" cy="517525"/>
          </a:xfrm>
          <a:prstGeom prst="rect">
            <a:avLst/>
          </a:prstGeom>
          <a:noFill/>
          <a:ln w="12700">
            <a:noFill/>
            <a:miter lim="800000"/>
            <a:headEnd/>
            <a:tailEnd/>
          </a:ln>
          <a:effectLst/>
        </p:spPr>
        <p:txBody>
          <a:bodyPr>
            <a:spAutoFit/>
          </a:bodyPr>
          <a:lstStyle/>
          <a:p>
            <a:pPr algn="ctr">
              <a:spcBef>
                <a:spcPct val="50000"/>
              </a:spcBef>
              <a:defRPr/>
            </a:pPr>
            <a:r>
              <a:rPr lang="en-US" sz="1400" b="1" i="1">
                <a:latin typeface="Arial" charset="0"/>
              </a:rPr>
              <a:t>Research Administration for Scientists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eaLnBrk="0" fontAlgn="base" hangingPunct="0">
        <a:spcBef>
          <a:spcPct val="0"/>
        </a:spcBef>
        <a:spcAft>
          <a:spcPct val="0"/>
        </a:spcAft>
        <a:defRPr sz="4400">
          <a:solidFill>
            <a:schemeClr val="tx2"/>
          </a:solidFill>
          <a:latin typeface="Arial" charset="0"/>
        </a:defRPr>
      </a:lvl6pPr>
      <a:lvl7pPr marL="914400" algn="l" rtl="0" eaLnBrk="0" fontAlgn="base" hangingPunct="0">
        <a:spcBef>
          <a:spcPct val="0"/>
        </a:spcBef>
        <a:spcAft>
          <a:spcPct val="0"/>
        </a:spcAft>
        <a:defRPr sz="4400">
          <a:solidFill>
            <a:schemeClr val="tx2"/>
          </a:solidFill>
          <a:latin typeface="Arial" charset="0"/>
        </a:defRPr>
      </a:lvl7pPr>
      <a:lvl8pPr marL="1371600" algn="l" rtl="0" eaLnBrk="0" fontAlgn="base" hangingPunct="0">
        <a:spcBef>
          <a:spcPct val="0"/>
        </a:spcBef>
        <a:spcAft>
          <a:spcPct val="0"/>
        </a:spcAft>
        <a:defRPr sz="4400">
          <a:solidFill>
            <a:schemeClr val="tx2"/>
          </a:solidFill>
          <a:latin typeface="Arial" charset="0"/>
        </a:defRPr>
      </a:lvl8pPr>
      <a:lvl9pPr marL="1828800" algn="l"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SzPct val="100000"/>
        <a:buChar char="–"/>
        <a:defRPr sz="2400">
          <a:solidFill>
            <a:schemeClr val="tx1"/>
          </a:solidFill>
          <a:latin typeface="+mn-lt"/>
        </a:defRPr>
      </a:lvl3pPr>
      <a:lvl4pPr marL="1600200" indent="-228600" algn="l" rtl="0" eaLnBrk="0" fontAlgn="base" hangingPunct="0">
        <a:spcBef>
          <a:spcPct val="20000"/>
        </a:spcBef>
        <a:spcAft>
          <a:spcPct val="0"/>
        </a:spcAft>
        <a:buClr>
          <a:schemeClr val="accent1"/>
        </a:buClr>
        <a:buSzPct val="65000"/>
        <a:buFont typeface="ZapfDingbats" pitchFamily="8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tx2"/>
        </a:buClr>
        <a:buSzPct val="65000"/>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SzPct val="65000"/>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SzPct val="65000"/>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SzPct val="65000"/>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SzPct val="65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grants.nih.gov/grants/guide/index.html" TargetMode="External"/><Relationship Id="rId3" Type="http://schemas.openxmlformats.org/officeDocument/2006/relationships/hyperlink" Target="http://www.nih.gov/" TargetMode="External"/><Relationship Id="rId7" Type="http://schemas.openxmlformats.org/officeDocument/2006/relationships/hyperlink" Target="http://era.nih.gov/ElectronicReceipt/"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grants.nih.gov/grants/guide/notice-files/NOT-OD-07-093.html" TargetMode="External"/><Relationship Id="rId5" Type="http://schemas.openxmlformats.org/officeDocument/2006/relationships/hyperlink" Target="http://grants.nih.gov/grants/guide/pa-files/PA-01-116.html" TargetMode="External"/><Relationship Id="rId4" Type="http://schemas.openxmlformats.org/officeDocument/2006/relationships/hyperlink" Target="http://www.nigms.nih.gov/" TargetMode="External"/><Relationship Id="rId9" Type="http://schemas.openxmlformats.org/officeDocument/2006/relationships/hyperlink" Target="http://grants.nih.gov/grants/forms.ht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nigms.nih.gov/About/overview"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www.nigms.nih.gov/Research/Application/ProgProjFundPolicies.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grants.nih.gov/grants/funding/phs398/phs398.html"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grants.nih.gov/grants/guide/notice-files/NOT-OD-05-004.html"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grants.nih.gov/grants/guide/pa-files/PA-07-030.html#SectionIV" TargetMode="External"/><Relationship Id="rId3" Type="http://schemas.openxmlformats.org/officeDocument/2006/relationships/hyperlink" Target="http://grants.nih.gov/grants/guide/pa-files/PA-07-030.html#PartI" TargetMode="External"/><Relationship Id="rId7" Type="http://schemas.openxmlformats.org/officeDocument/2006/relationships/hyperlink" Target="http://grants.nih.gov/grants/guide/pa-files/PA-07-030.html#SectionIII"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grants.nih.gov/grants/guide/pa-files/PA-07-030.html#SectionII" TargetMode="External"/><Relationship Id="rId5" Type="http://schemas.openxmlformats.org/officeDocument/2006/relationships/hyperlink" Target="http://grants.nih.gov/grants/guide/pa-files/PA-07-030.html#SectionI" TargetMode="External"/><Relationship Id="rId4" Type="http://schemas.openxmlformats.org/officeDocument/2006/relationships/hyperlink" Target="http://grants.nih.gov/grants/guide/pa-files/PA-07-030.html#PartII"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grants.nih.gov/grants/guide/pa-files/PA-07-030.html#SectionV"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http://grants.nih.gov/grants/guide/pa-files/PA-07-030.html#SectionVII" TargetMode="External"/><Relationship Id="rId4" Type="http://schemas.openxmlformats.org/officeDocument/2006/relationships/hyperlink" Target="http://grants.nih.gov/grants/guide/pa-files/PA-07-030.html#SectionVI"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www.whitehouse.gov/omb/circulars/a021/a21_2004.html"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a:xfrm>
            <a:off x="228600" y="5105400"/>
            <a:ext cx="8610600" cy="914400"/>
          </a:xfrm>
        </p:spPr>
        <p:txBody>
          <a:bodyPr/>
          <a:lstStyle/>
          <a:p>
            <a:pPr lvl="1" algn="ctr">
              <a:lnSpc>
                <a:spcPct val="75000"/>
              </a:lnSpc>
              <a:buFontTx/>
              <a:buNone/>
            </a:pPr>
            <a:r>
              <a:rPr lang="en-US" sz="2400" b="1" smtClean="0">
                <a:latin typeface="Comic Sans MS" pitchFamily="66" charset="0"/>
              </a:rPr>
              <a:t>Tim Quigg, Associate Chair and Lecturer</a:t>
            </a:r>
          </a:p>
          <a:p>
            <a:pPr lvl="1" algn="ctr">
              <a:lnSpc>
                <a:spcPct val="75000"/>
              </a:lnSpc>
              <a:buFontTx/>
              <a:buNone/>
            </a:pPr>
            <a:r>
              <a:rPr lang="en-US" sz="2400" b="1" smtClean="0">
                <a:latin typeface="Comic Sans MS" pitchFamily="66" charset="0"/>
              </a:rPr>
              <a:t>Computer Science Department, UNC-Chapel Hill</a:t>
            </a:r>
          </a:p>
        </p:txBody>
      </p:sp>
      <p:sp>
        <p:nvSpPr>
          <p:cNvPr id="2051" name="Text Box 3"/>
          <p:cNvSpPr txBox="1">
            <a:spLocks noChangeArrowheads="1"/>
          </p:cNvSpPr>
          <p:nvPr/>
        </p:nvSpPr>
        <p:spPr bwMode="auto">
          <a:xfrm>
            <a:off x="533400" y="2633008"/>
            <a:ext cx="8229600" cy="1938992"/>
          </a:xfrm>
          <a:prstGeom prst="rect">
            <a:avLst/>
          </a:prstGeom>
          <a:solidFill>
            <a:srgbClr val="C00000"/>
          </a:solidFill>
          <a:ln>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4000" b="1" dirty="0">
                <a:solidFill>
                  <a:srgbClr val="FFFFFF"/>
                </a:solidFill>
                <a:latin typeface="Comic Sans MS" pitchFamily="66" charset="0"/>
              </a:rPr>
              <a:t>Contracts, Grants and Cooperative Agreements: What’s the Difference?</a:t>
            </a:r>
          </a:p>
        </p:txBody>
      </p:sp>
      <p:sp>
        <p:nvSpPr>
          <p:cNvPr id="2054" name="Rectangle 4"/>
          <p:cNvSpPr>
            <a:spLocks noGrp="1" noChangeArrowheads="1"/>
          </p:cNvSpPr>
          <p:nvPr>
            <p:ph type="title"/>
          </p:nvPr>
        </p:nvSpPr>
        <p:spPr>
          <a:xfrm>
            <a:off x="0" y="914400"/>
            <a:ext cx="8991600" cy="1905000"/>
          </a:xfrm>
        </p:spPr>
        <p:txBody>
          <a:bodyPr/>
          <a:lstStyle/>
          <a:p>
            <a:pPr algn="ctr">
              <a:lnSpc>
                <a:spcPct val="120000"/>
              </a:lnSpc>
              <a:spcBef>
                <a:spcPct val="35000"/>
              </a:spcBef>
              <a:spcAft>
                <a:spcPct val="40000"/>
              </a:spcAft>
            </a:pPr>
            <a:r>
              <a:rPr lang="en-US" sz="3800" b="1" smtClean="0">
                <a:solidFill>
                  <a:schemeClr val="tx1"/>
                </a:solidFill>
                <a:latin typeface="Comic Sans MS" pitchFamily="66" charset="0"/>
              </a:rPr>
              <a:t>COMP 918: Research Administration for Scientists</a:t>
            </a:r>
            <a:r>
              <a:rPr lang="en-US" sz="3800" b="1" smtClean="0">
                <a:latin typeface="Comic Sans MS" pitchFamily="66" charset="0"/>
              </a:rPr>
              <a:t/>
            </a:r>
            <a:br>
              <a:rPr lang="en-US" sz="3800" b="1" smtClean="0">
                <a:latin typeface="Comic Sans MS" pitchFamily="66" charset="0"/>
              </a:rPr>
            </a:br>
            <a:endParaRPr lang="en-US" sz="3800" b="1" i="1" smtClean="0">
              <a:solidFill>
                <a:schemeClr val="tx1"/>
              </a:solidFill>
              <a:latin typeface="Comic Sans MS" pitchFamily="66" charset="0"/>
            </a:endParaRPr>
          </a:p>
        </p:txBody>
      </p:sp>
      <p:pic>
        <p:nvPicPr>
          <p:cNvPr id="2055" name="Picture 5"/>
          <p:cNvPicPr>
            <a:picLocks noChangeAspect="1" noChangeArrowheads="1"/>
          </p:cNvPicPr>
          <p:nvPr/>
        </p:nvPicPr>
        <p:blipFill>
          <a:blip r:embed="rId3" cstate="print"/>
          <a:srcRect/>
          <a:stretch>
            <a:fillRect/>
          </a:stretch>
        </p:blipFill>
        <p:spPr bwMode="auto">
          <a:xfrm>
            <a:off x="381000" y="304800"/>
            <a:ext cx="8382000" cy="74613"/>
          </a:xfrm>
          <a:prstGeom prst="rect">
            <a:avLst/>
          </a:prstGeom>
          <a:noFill/>
          <a:ln w="9525">
            <a:noFill/>
            <a:miter lim="800000"/>
            <a:headEnd/>
            <a:tailEnd/>
          </a:ln>
        </p:spPr>
      </p:pic>
      <p:sp>
        <p:nvSpPr>
          <p:cNvPr id="2056" name="Text Box 7"/>
          <p:cNvSpPr txBox="1">
            <a:spLocks noChangeArrowheads="1"/>
          </p:cNvSpPr>
          <p:nvPr/>
        </p:nvSpPr>
        <p:spPr bwMode="auto">
          <a:xfrm>
            <a:off x="0" y="6550025"/>
            <a:ext cx="6019800" cy="307975"/>
          </a:xfrm>
          <a:prstGeom prst="rect">
            <a:avLst/>
          </a:prstGeom>
          <a:noFill/>
          <a:ln w="12700">
            <a:noFill/>
            <a:miter lim="800000"/>
            <a:headEnd/>
            <a:tailEnd/>
          </a:ln>
        </p:spPr>
        <p:txBody>
          <a:bodyPr>
            <a:spAutoFit/>
          </a:bodyPr>
          <a:lstStyle/>
          <a:p>
            <a:pPr>
              <a:spcBef>
                <a:spcPct val="50000"/>
              </a:spcBef>
            </a:pPr>
            <a:r>
              <a:rPr lang="en-US" sz="1400" b="1">
                <a:latin typeface="Comic Sans MS" pitchFamily="66" charset="0"/>
              </a:rPr>
              <a:t>© Copyright 2012  Timothy L. Quigg        All Rights Reserved</a:t>
            </a:r>
          </a:p>
        </p:txBody>
      </p:sp>
    </p:spTree>
  </p:cSld>
  <p:clrMapOvr>
    <a:masterClrMapping/>
  </p:clrMapOvr>
  <p:transition>
    <p:cover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304800" y="1447800"/>
            <a:ext cx="8610600" cy="701675"/>
          </a:xfrm>
          <a:prstGeom prst="rect">
            <a:avLst/>
          </a:prstGeom>
          <a:noFill/>
          <a:ln w="9525">
            <a:noFill/>
            <a:miter lim="800000"/>
            <a:headEnd/>
            <a:tailEnd/>
          </a:ln>
        </p:spPr>
        <p:txBody>
          <a:bodyPr>
            <a:spAutoFit/>
          </a:bodyPr>
          <a:lstStyle/>
          <a:p>
            <a:pPr algn="ctr">
              <a:tabLst>
                <a:tab pos="858838" algn="l"/>
                <a:tab pos="1597025" algn="l"/>
              </a:tabLst>
            </a:pPr>
            <a:r>
              <a:rPr lang="en-US" sz="3800" dirty="0">
                <a:solidFill>
                  <a:srgbClr val="C00000"/>
                </a:solidFill>
                <a:latin typeface="Comic Sans MS" pitchFamily="66" charset="0"/>
              </a:rPr>
              <a:t>Types of Agreements</a:t>
            </a:r>
          </a:p>
        </p:txBody>
      </p:sp>
      <p:sp>
        <p:nvSpPr>
          <p:cNvPr id="3075" name="Text Box 5"/>
          <p:cNvSpPr txBox="1">
            <a:spLocks noChangeArrowheads="1"/>
          </p:cNvSpPr>
          <p:nvPr/>
        </p:nvSpPr>
        <p:spPr bwMode="auto">
          <a:xfrm>
            <a:off x="381000" y="228600"/>
            <a:ext cx="8382000" cy="830997"/>
          </a:xfrm>
          <a:prstGeom prst="rect">
            <a:avLst/>
          </a:prstGeom>
          <a:solidFill>
            <a:srgbClr val="C00000"/>
          </a:solidFill>
          <a:ln w="28575">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Federal F</a:t>
            </a:r>
            <a:r>
              <a:rPr lang="en-US" sz="4800" b="1" dirty="0">
                <a:solidFill>
                  <a:srgbClr val="FFFFFF"/>
                </a:solidFill>
                <a:latin typeface="Comic Sans MS" pitchFamily="66" charset="0"/>
              </a:rPr>
              <a:t>unds</a:t>
            </a:r>
          </a:p>
        </p:txBody>
      </p:sp>
      <p:sp>
        <p:nvSpPr>
          <p:cNvPr id="3076" name="Text Box 6"/>
          <p:cNvSpPr txBox="1">
            <a:spLocks noChangeArrowheads="1"/>
          </p:cNvSpPr>
          <p:nvPr/>
        </p:nvSpPr>
        <p:spPr bwMode="auto">
          <a:xfrm>
            <a:off x="304800" y="2209800"/>
            <a:ext cx="8458200" cy="4985980"/>
          </a:xfrm>
          <a:prstGeom prst="rect">
            <a:avLst/>
          </a:prstGeom>
          <a:noFill/>
          <a:ln w="9525">
            <a:noFill/>
            <a:miter lim="800000"/>
            <a:headEnd/>
            <a:tailEnd/>
          </a:ln>
        </p:spPr>
        <p:txBody>
          <a:bodyPr>
            <a:spAutoFit/>
          </a:bodyPr>
          <a:lstStyle/>
          <a:p>
            <a:pPr marL="800100" lvl="1" indent="-342900">
              <a:buClr>
                <a:srgbClr val="C00000"/>
              </a:buClr>
              <a:buFont typeface="Wingdings" pitchFamily="2" charset="2"/>
              <a:buChar char="§"/>
              <a:tabLst>
                <a:tab pos="858838" algn="l"/>
                <a:tab pos="1597025" algn="l"/>
              </a:tabLst>
              <a:defRPr/>
            </a:pPr>
            <a:r>
              <a:rPr lang="en-US" sz="3200" dirty="0">
                <a:latin typeface="Comic Sans MS" pitchFamily="66" charset="0"/>
              </a:rPr>
              <a:t>Grants – assistance</a:t>
            </a:r>
          </a:p>
          <a:p>
            <a:pPr lvl="1">
              <a:buClr>
                <a:srgbClr val="C00000"/>
              </a:buClr>
              <a:buFont typeface="Wingdings" pitchFamily="2" charset="2"/>
              <a:buChar char="§"/>
              <a:tabLst>
                <a:tab pos="858838" algn="l"/>
                <a:tab pos="1597025" algn="l"/>
              </a:tabLst>
              <a:defRPr/>
            </a:pPr>
            <a:r>
              <a:rPr lang="en-US" sz="3200" dirty="0">
                <a:latin typeface="Comic Sans MS" pitchFamily="66" charset="0"/>
              </a:rPr>
              <a:t> Contracts – procurement/acquisition</a:t>
            </a:r>
          </a:p>
          <a:p>
            <a:pPr lvl="1">
              <a:buClr>
                <a:srgbClr val="C00000"/>
              </a:buClr>
              <a:buFont typeface="Wingdings" pitchFamily="2" charset="2"/>
              <a:buChar char="§"/>
              <a:tabLst>
                <a:tab pos="857250" algn="l"/>
                <a:tab pos="858838" algn="l"/>
                <a:tab pos="1597025" algn="l"/>
              </a:tabLst>
              <a:defRPr/>
            </a:pPr>
            <a:r>
              <a:rPr lang="en-US" sz="3200" dirty="0">
                <a:latin typeface="Comic Sans MS" pitchFamily="66" charset="0"/>
              </a:rPr>
              <a:t> Cooperative Agreements – assistance 	but with strings </a:t>
            </a:r>
            <a:r>
              <a:rPr lang="en-US" sz="3200" dirty="0" smtClean="0">
                <a:latin typeface="Comic Sans MS" pitchFamily="66" charset="0"/>
              </a:rPr>
              <a:t>attached</a:t>
            </a:r>
          </a:p>
          <a:p>
            <a:pPr lvl="1">
              <a:buClr>
                <a:srgbClr val="C00000"/>
              </a:buClr>
              <a:tabLst>
                <a:tab pos="857250" algn="l"/>
                <a:tab pos="858838" algn="l"/>
                <a:tab pos="1597025" algn="l"/>
              </a:tabLst>
              <a:defRPr/>
            </a:pPr>
            <a:endParaRPr lang="en-US" sz="1800" dirty="0" smtClean="0">
              <a:latin typeface="Comic Sans MS" pitchFamily="66" charset="0"/>
            </a:endParaRPr>
          </a:p>
          <a:p>
            <a:pPr lvl="1">
              <a:buClr>
                <a:srgbClr val="C00000"/>
              </a:buClr>
              <a:tabLst>
                <a:tab pos="114300" algn="l"/>
                <a:tab pos="857250" algn="l"/>
                <a:tab pos="858838" algn="l"/>
                <a:tab pos="1597025" algn="l"/>
              </a:tabLst>
              <a:defRPr/>
            </a:pPr>
            <a:r>
              <a:rPr lang="en-US" sz="2800" dirty="0" smtClean="0">
                <a:latin typeface="Comic Sans MS" pitchFamily="66" charset="0"/>
              </a:rPr>
              <a:t>(All definitions and policy discussed in this lecture apply to federally-funded projects only.  Private funding agencies often use these terms quite differently, and establish their own policies.)</a:t>
            </a:r>
            <a:endParaRPr lang="en-US" sz="2800" dirty="0">
              <a:latin typeface="Comic Sans MS" pitchFamily="66" charset="0"/>
            </a:endParaRPr>
          </a:p>
          <a:p>
            <a:pPr lvl="1">
              <a:buClr>
                <a:srgbClr val="C00000"/>
              </a:buClr>
              <a:buFont typeface="Wingdings" pitchFamily="2" charset="2"/>
              <a:buChar char="§"/>
              <a:tabLst>
                <a:tab pos="858838" algn="l"/>
                <a:tab pos="1597025" algn="l"/>
              </a:tabLst>
              <a:defRPr/>
            </a:pPr>
            <a:endParaRPr lang="en-US" sz="32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457200" y="457200"/>
            <a:ext cx="8229600" cy="5354638"/>
          </a:xfrm>
          <a:prstGeom prst="rect">
            <a:avLst/>
          </a:prstGeom>
          <a:noFill/>
          <a:ln w="9525">
            <a:noFill/>
            <a:miter lim="800000"/>
            <a:headEnd/>
            <a:tailEnd/>
          </a:ln>
        </p:spPr>
        <p:txBody>
          <a:bodyPr>
            <a:spAutoFit/>
          </a:bodyPr>
          <a:lstStyle/>
          <a:p>
            <a:pPr>
              <a:spcBef>
                <a:spcPct val="50000"/>
              </a:spcBef>
            </a:pPr>
            <a:r>
              <a:rPr lang="en-US" sz="3600" b="1" u="sng">
                <a:solidFill>
                  <a:srgbClr val="C00000"/>
                </a:solidFill>
                <a:latin typeface="Comic Sans MS" pitchFamily="66" charset="0"/>
              </a:rPr>
              <a:t>Grant</a:t>
            </a:r>
            <a:r>
              <a:rPr lang="en-US" sz="3600" b="1">
                <a:latin typeface="Comic Sans MS" pitchFamily="66" charset="0"/>
              </a:rPr>
              <a:t> – </a:t>
            </a:r>
            <a:r>
              <a:rPr lang="en-US" sz="3600">
                <a:latin typeface="Comic Sans MS" pitchFamily="66" charset="0"/>
              </a:rPr>
              <a:t>a legal instrument for transferring money, property, or services to the recipient in order to accomplish a public purpose of support or stimulation where there will be</a:t>
            </a:r>
            <a:r>
              <a:rPr lang="en-US" sz="3600" b="1">
                <a:latin typeface="Comic Sans MS" pitchFamily="66" charset="0"/>
              </a:rPr>
              <a:t> </a:t>
            </a:r>
            <a:r>
              <a:rPr lang="en-US" sz="3600" b="1" u="sng">
                <a:solidFill>
                  <a:srgbClr val="C00000"/>
                </a:solidFill>
                <a:latin typeface="Comic Sans MS" pitchFamily="66" charset="0"/>
              </a:rPr>
              <a:t>no substantial involvement between the federal agency and the recipient during performance</a:t>
            </a:r>
            <a:r>
              <a:rPr lang="en-US" sz="3600" b="1">
                <a:solidFill>
                  <a:srgbClr val="C00000"/>
                </a:solidFill>
                <a:latin typeface="Comic Sans MS" pitchFamily="66" charset="0"/>
              </a:rPr>
              <a:t>.</a:t>
            </a:r>
          </a:p>
          <a:p>
            <a:pPr algn="ctr">
              <a:spcBef>
                <a:spcPct val="50000"/>
              </a:spcBef>
            </a:pPr>
            <a:r>
              <a:rPr lang="en-US" sz="3600">
                <a:latin typeface="Comic Sans MS" pitchFamily="66" charset="0"/>
              </a:rPr>
              <a:t>31 U.S.C. 6304</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81000" y="304800"/>
            <a:ext cx="8382000" cy="707886"/>
          </a:xfrm>
          <a:prstGeom prst="rect">
            <a:avLst/>
          </a:prstGeom>
          <a:solidFill>
            <a:srgbClr val="C00000"/>
          </a:solidFill>
          <a:ln w="38100">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Grants</a:t>
            </a:r>
          </a:p>
        </p:txBody>
      </p:sp>
      <p:sp>
        <p:nvSpPr>
          <p:cNvPr id="5123" name="Text Box 3"/>
          <p:cNvSpPr txBox="1">
            <a:spLocks noChangeArrowheads="1"/>
          </p:cNvSpPr>
          <p:nvPr/>
        </p:nvSpPr>
        <p:spPr bwMode="auto">
          <a:xfrm>
            <a:off x="304800" y="1752600"/>
            <a:ext cx="8686800" cy="4400550"/>
          </a:xfrm>
          <a:prstGeom prst="rect">
            <a:avLst/>
          </a:prstGeom>
          <a:noFill/>
          <a:ln w="9525">
            <a:noFill/>
            <a:miter lim="800000"/>
            <a:headEnd/>
            <a:tailEnd/>
          </a:ln>
        </p:spPr>
        <p:txBody>
          <a:bodyPr>
            <a:spAutoFit/>
          </a:bodyPr>
          <a:lstStyle/>
          <a:p>
            <a:pPr marL="742950" lvl="1" indent="-285750">
              <a:buClr>
                <a:srgbClr val="C00000"/>
              </a:buClr>
              <a:tabLst>
                <a:tab pos="738188" algn="l"/>
                <a:tab pos="1597025" algn="l"/>
              </a:tabLst>
              <a:defRPr/>
            </a:pPr>
            <a:r>
              <a:rPr lang="en-US" sz="3200" dirty="0">
                <a:latin typeface="Comic Sans MS" pitchFamily="66" charset="0"/>
              </a:rPr>
              <a:t>  </a:t>
            </a:r>
            <a:r>
              <a:rPr lang="en-US" sz="3200" dirty="0" smtClean="0">
                <a:latin typeface="Comic Sans MS" pitchFamily="66" charset="0"/>
              </a:rPr>
              <a:t>May be announced </a:t>
            </a:r>
            <a:r>
              <a:rPr lang="en-US" sz="3200" dirty="0">
                <a:latin typeface="Comic Sans MS" pitchFamily="66" charset="0"/>
              </a:rPr>
              <a:t>by either Broad Agency Announcements (BAA), Program Solicitations or Program Announcements</a:t>
            </a:r>
          </a:p>
          <a:p>
            <a:pPr marL="742950" lvl="1" indent="-285750">
              <a:buClr>
                <a:srgbClr val="C00000"/>
              </a:buClr>
              <a:tabLst>
                <a:tab pos="738188" algn="l"/>
                <a:tab pos="1597025" algn="l"/>
              </a:tabLst>
              <a:defRPr/>
            </a:pPr>
            <a:endParaRPr lang="en-US" sz="3200" dirty="0">
              <a:latin typeface="Comic Sans MS" pitchFamily="66" charset="0"/>
            </a:endParaRPr>
          </a:p>
          <a:p>
            <a:pPr marL="742950" lvl="1" indent="-285750" algn="ctr">
              <a:buClr>
                <a:srgbClr val="C00000"/>
              </a:buClr>
              <a:tabLst>
                <a:tab pos="738188" algn="l"/>
                <a:tab pos="1597025" algn="l"/>
              </a:tabLst>
              <a:defRPr/>
            </a:pPr>
            <a:r>
              <a:rPr lang="en-US" sz="3200" dirty="0">
                <a:solidFill>
                  <a:srgbClr val="C00000"/>
                </a:solidFill>
                <a:latin typeface="Comic Sans MS" pitchFamily="66" charset="0"/>
              </a:rPr>
              <a:t>NIH (P01) sample follows!</a:t>
            </a:r>
          </a:p>
          <a:p>
            <a:pPr lvl="1">
              <a:buClr>
                <a:schemeClr val="accent6">
                  <a:lumMod val="50000"/>
                </a:schemeClr>
              </a:buClr>
              <a:buFont typeface="Wingdings" pitchFamily="2" charset="2"/>
              <a:buNone/>
              <a:tabLst>
                <a:tab pos="738188" algn="l"/>
                <a:tab pos="1597025" algn="l"/>
              </a:tabLst>
              <a:defRPr/>
            </a:pPr>
            <a:endParaRPr lang="en-US" sz="3200" dirty="0">
              <a:solidFill>
                <a:schemeClr val="hlink"/>
              </a:solidFill>
              <a:latin typeface="Comic Sans MS" pitchFamily="66" charset="0"/>
            </a:endParaRPr>
          </a:p>
          <a:p>
            <a:pPr lvl="1">
              <a:buClr>
                <a:schemeClr val="accent6">
                  <a:lumMod val="50000"/>
                </a:schemeClr>
              </a:buClr>
              <a:tabLst>
                <a:tab pos="738188" algn="l"/>
                <a:tab pos="1597025" algn="l"/>
              </a:tabLst>
              <a:defRPr/>
            </a:pPr>
            <a:r>
              <a:rPr lang="en-US" sz="3200" dirty="0">
                <a:latin typeface="Comic Sans MS" pitchFamily="66" charset="0"/>
              </a:rPr>
              <a:t/>
            </a:r>
            <a:br>
              <a:rPr lang="en-US" sz="3200" dirty="0">
                <a:latin typeface="Comic Sans MS" pitchFamily="66" charset="0"/>
              </a:rPr>
            </a:br>
            <a:endParaRPr lang="en-US" sz="3200" dirty="0">
              <a:solidFill>
                <a:schemeClr val="hlink"/>
              </a:solidFill>
              <a:latin typeface="Comic Sans MS" pitchFamily="66" charset="0"/>
            </a:endParaRPr>
          </a:p>
          <a:p>
            <a:pPr lvl="1">
              <a:buFont typeface="Wingdings" pitchFamily="2" charset="2"/>
              <a:buChar char="§"/>
              <a:tabLst>
                <a:tab pos="738188" algn="l"/>
                <a:tab pos="1597025" algn="l"/>
              </a:tabLst>
              <a:defRPr/>
            </a:pPr>
            <a:endParaRPr lang="en-US" sz="2400" dirty="0">
              <a:solidFill>
                <a:schemeClr val="hlink"/>
              </a:solidFill>
              <a:latin typeface="Comic Sans MS"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7"/>
          <p:cNvSpPr>
            <a:spLocks noChangeArrowheads="1"/>
          </p:cNvSpPr>
          <p:nvPr/>
        </p:nvSpPr>
        <p:spPr bwMode="auto">
          <a:xfrm>
            <a:off x="228600" y="4800600"/>
            <a:ext cx="16002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7171" name="Rectangle 6"/>
          <p:cNvSpPr>
            <a:spLocks noChangeArrowheads="1"/>
          </p:cNvSpPr>
          <p:nvPr/>
        </p:nvSpPr>
        <p:spPr bwMode="auto">
          <a:xfrm>
            <a:off x="1752600" y="4572000"/>
            <a:ext cx="68580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6148" name="Rectangle 4"/>
          <p:cNvSpPr>
            <a:spLocks noChangeArrowheads="1"/>
          </p:cNvSpPr>
          <p:nvPr/>
        </p:nvSpPr>
        <p:spPr bwMode="auto">
          <a:xfrm>
            <a:off x="152400" y="34925"/>
            <a:ext cx="8991600" cy="6754813"/>
          </a:xfrm>
          <a:prstGeom prst="rect">
            <a:avLst/>
          </a:prstGeom>
          <a:noFill/>
          <a:ln w="12700">
            <a:noFill/>
            <a:miter lim="800000"/>
            <a:headEnd/>
            <a:tailEnd/>
          </a:ln>
        </p:spPr>
        <p:txBody>
          <a:bodyPr anchor="ctr">
            <a:spAutoFit/>
          </a:bodyPr>
          <a:lstStyle/>
          <a:p>
            <a:pPr>
              <a:defRPr/>
            </a:pPr>
            <a:r>
              <a:rPr lang="en-US" sz="1500" b="1" dirty="0">
                <a:latin typeface="Comic Sans MS" pitchFamily="66" charset="0"/>
              </a:rPr>
              <a:t>Part I Overview Information</a:t>
            </a:r>
          </a:p>
          <a:p>
            <a:pPr>
              <a:defRPr/>
            </a:pPr>
            <a:endParaRPr lang="en-US" sz="900" b="1" dirty="0">
              <a:latin typeface="Comic Sans MS" pitchFamily="66" charset="0"/>
            </a:endParaRPr>
          </a:p>
          <a:p>
            <a:pPr>
              <a:defRPr/>
            </a:pPr>
            <a:endParaRPr lang="en-US" dirty="0">
              <a:latin typeface="Comic Sans MS" pitchFamily="66" charset="0"/>
            </a:endParaRPr>
          </a:p>
          <a:p>
            <a:pPr>
              <a:defRPr/>
            </a:pPr>
            <a:r>
              <a:rPr lang="en-US" sz="1400" dirty="0">
                <a:latin typeface="Comic Sans MS" pitchFamily="66" charset="0"/>
              </a:rPr>
              <a:t>Department of Health and Human Services </a:t>
            </a:r>
            <a:br>
              <a:rPr lang="en-US" sz="1400" dirty="0">
                <a:latin typeface="Comic Sans MS" pitchFamily="66" charset="0"/>
              </a:rPr>
            </a:br>
            <a:r>
              <a:rPr lang="en-US" sz="1400" dirty="0">
                <a:latin typeface="Comic Sans MS" pitchFamily="66" charset="0"/>
              </a:rPr>
              <a:t/>
            </a:r>
            <a:br>
              <a:rPr lang="en-US" sz="1400" dirty="0">
                <a:latin typeface="Comic Sans MS" pitchFamily="66" charset="0"/>
              </a:rPr>
            </a:br>
            <a:r>
              <a:rPr lang="en-US" sz="1400" dirty="0">
                <a:latin typeface="Comic Sans MS" pitchFamily="66" charset="0"/>
              </a:rPr>
              <a:t>Participating Organizations </a:t>
            </a:r>
            <a:br>
              <a:rPr lang="en-US" sz="1400" dirty="0">
                <a:latin typeface="Comic Sans MS" pitchFamily="66" charset="0"/>
              </a:rPr>
            </a:br>
            <a:r>
              <a:rPr lang="en-US" sz="1400" dirty="0">
                <a:latin typeface="Comic Sans MS" pitchFamily="66" charset="0"/>
              </a:rPr>
              <a:t>National Institutes of Health (NIH), ( </a:t>
            </a:r>
            <a:r>
              <a:rPr lang="en-US" sz="1400" dirty="0">
                <a:solidFill>
                  <a:schemeClr val="accent6">
                    <a:lumMod val="50000"/>
                  </a:schemeClr>
                </a:solidFill>
                <a:latin typeface="Comic Sans MS" pitchFamily="66" charset="0"/>
                <a:hlinkClick r:id="rId3"/>
              </a:rPr>
              <a:t>http://www.nih.gov</a:t>
            </a:r>
            <a:r>
              <a:rPr lang="en-US" sz="1400" dirty="0">
                <a:latin typeface="Comic Sans MS" pitchFamily="66" charset="0"/>
                <a:hlinkClick r:id="rId3"/>
              </a:rPr>
              <a:t>/</a:t>
            </a:r>
            <a:r>
              <a:rPr lang="en-US" sz="1400" dirty="0">
                <a:latin typeface="Comic Sans MS" pitchFamily="66" charset="0"/>
              </a:rPr>
              <a:t>)  </a:t>
            </a:r>
            <a:br>
              <a:rPr lang="en-US" sz="1400" dirty="0">
                <a:latin typeface="Comic Sans MS" pitchFamily="66" charset="0"/>
              </a:rPr>
            </a:br>
            <a:r>
              <a:rPr lang="en-US" sz="1400" dirty="0">
                <a:latin typeface="Comic Sans MS" pitchFamily="66" charset="0"/>
              </a:rPr>
              <a:t/>
            </a:r>
            <a:br>
              <a:rPr lang="en-US" sz="1400" dirty="0">
                <a:latin typeface="Comic Sans MS" pitchFamily="66" charset="0"/>
              </a:rPr>
            </a:br>
            <a:r>
              <a:rPr lang="en-US" sz="1400" dirty="0">
                <a:latin typeface="Comic Sans MS" pitchFamily="66" charset="0"/>
              </a:rPr>
              <a:t>Components of Participating Organizations </a:t>
            </a:r>
            <a:br>
              <a:rPr lang="en-US" sz="1400" dirty="0">
                <a:latin typeface="Comic Sans MS" pitchFamily="66" charset="0"/>
              </a:rPr>
            </a:br>
            <a:r>
              <a:rPr lang="en-US" sz="1400" dirty="0">
                <a:latin typeface="Comic Sans MS" pitchFamily="66" charset="0"/>
              </a:rPr>
              <a:t>National Institute of General Medical Sciences (NIGMS), ( </a:t>
            </a:r>
            <a:r>
              <a:rPr lang="en-US" sz="1400" dirty="0">
                <a:latin typeface="Comic Sans MS" pitchFamily="66" charset="0"/>
                <a:hlinkClick r:id="rId4"/>
              </a:rPr>
              <a:t>http://www.nigms.nih.gov/</a:t>
            </a:r>
            <a:r>
              <a:rPr lang="en-US" sz="1400" dirty="0">
                <a:latin typeface="Comic Sans MS" pitchFamily="66" charset="0"/>
              </a:rPr>
              <a:t>)  </a:t>
            </a:r>
            <a:br>
              <a:rPr lang="en-US" sz="1400" dirty="0">
                <a:latin typeface="Comic Sans MS" pitchFamily="66" charset="0"/>
              </a:rPr>
            </a:br>
            <a:r>
              <a:rPr lang="en-US" sz="1400" dirty="0">
                <a:latin typeface="Comic Sans MS" pitchFamily="66" charset="0"/>
              </a:rPr>
              <a:t/>
            </a:r>
            <a:br>
              <a:rPr lang="en-US" sz="1400" dirty="0">
                <a:latin typeface="Comic Sans MS" pitchFamily="66" charset="0"/>
              </a:rPr>
            </a:br>
            <a:r>
              <a:rPr lang="en-US" sz="1400" dirty="0">
                <a:latin typeface="Comic Sans MS" pitchFamily="66" charset="0"/>
              </a:rPr>
              <a:t>Title: Support of NIGMS Program Project Grants (P01) </a:t>
            </a:r>
            <a:br>
              <a:rPr lang="en-US" sz="1400" dirty="0">
                <a:latin typeface="Comic Sans MS" pitchFamily="66" charset="0"/>
              </a:rPr>
            </a:br>
            <a:r>
              <a:rPr lang="en-US" sz="1400" dirty="0">
                <a:latin typeface="Comic Sans MS" pitchFamily="66" charset="0"/>
              </a:rPr>
              <a:t/>
            </a:r>
            <a:br>
              <a:rPr lang="en-US" sz="1400" dirty="0">
                <a:latin typeface="Comic Sans MS" pitchFamily="66" charset="0"/>
              </a:rPr>
            </a:br>
            <a:r>
              <a:rPr lang="en-US" sz="1400" dirty="0">
                <a:latin typeface="Comic Sans MS" pitchFamily="66" charset="0"/>
              </a:rPr>
              <a:t>Announcement Type </a:t>
            </a:r>
            <a:br>
              <a:rPr lang="en-US" sz="1400" dirty="0">
                <a:latin typeface="Comic Sans MS" pitchFamily="66" charset="0"/>
              </a:rPr>
            </a:br>
            <a:r>
              <a:rPr lang="en-US" sz="1400" dirty="0">
                <a:latin typeface="Comic Sans MS" pitchFamily="66" charset="0"/>
              </a:rPr>
              <a:t>This is a reissue of </a:t>
            </a:r>
            <a:r>
              <a:rPr lang="en-US" sz="1400" dirty="0">
                <a:latin typeface="Comic Sans MS" pitchFamily="66" charset="0"/>
                <a:hlinkClick r:id="rId5"/>
              </a:rPr>
              <a:t>PA-01-116</a:t>
            </a:r>
            <a:r>
              <a:rPr lang="en-US" sz="1400" dirty="0">
                <a:latin typeface="Comic Sans MS" pitchFamily="66" charset="0"/>
              </a:rPr>
              <a:t>, which was previously released July 9, 2001.   </a:t>
            </a:r>
          </a:p>
          <a:p>
            <a:pPr>
              <a:defRPr/>
            </a:pPr>
            <a:endParaRPr lang="en-US" sz="1400" dirty="0">
              <a:latin typeface="Comic Sans MS" pitchFamily="66" charset="0"/>
            </a:endParaRPr>
          </a:p>
          <a:p>
            <a:pPr>
              <a:defRPr/>
            </a:pPr>
            <a:r>
              <a:rPr lang="en-US" sz="1400" b="1" dirty="0">
                <a:latin typeface="Comic Sans MS" pitchFamily="66" charset="0"/>
              </a:rPr>
              <a:t>Update:</a:t>
            </a:r>
            <a:r>
              <a:rPr lang="en-US" sz="1400" dirty="0">
                <a:latin typeface="Comic Sans MS" pitchFamily="66" charset="0"/>
              </a:rPr>
              <a:t> The following update relating to this announcement has been issued:</a:t>
            </a:r>
          </a:p>
          <a:p>
            <a:pPr>
              <a:defRPr/>
            </a:pPr>
            <a:endParaRPr lang="en-US" sz="1400" dirty="0">
              <a:latin typeface="Comic Sans MS" pitchFamily="66" charset="0"/>
            </a:endParaRPr>
          </a:p>
          <a:p>
            <a:pPr>
              <a:defRPr/>
            </a:pPr>
            <a:r>
              <a:rPr lang="en-US" sz="1400" dirty="0">
                <a:latin typeface="Comic Sans MS" pitchFamily="66" charset="0"/>
              </a:rPr>
              <a:t>	</a:t>
            </a:r>
            <a:r>
              <a:rPr lang="en-US" sz="1400" dirty="0">
                <a:latin typeface="Comic Sans MS" pitchFamily="66" charset="0"/>
                <a:hlinkClick r:id="rId6"/>
              </a:rPr>
              <a:t>September 17, 2007</a:t>
            </a:r>
            <a:r>
              <a:rPr lang="en-US" sz="1400" dirty="0">
                <a:latin typeface="Comic Sans MS" pitchFamily="66" charset="0"/>
              </a:rPr>
              <a:t> - Expiration Date adjusted to accommodate recent changes to standing submission deadlines, per NOT-OD-07-093. </a:t>
            </a:r>
          </a:p>
          <a:p>
            <a:pPr>
              <a:defRPr/>
            </a:pPr>
            <a:endParaRPr lang="en-US" sz="1400" dirty="0">
              <a:latin typeface="Comic Sans MS" pitchFamily="66" charset="0"/>
            </a:endParaRPr>
          </a:p>
          <a:p>
            <a:pPr>
              <a:defRPr/>
            </a:pPr>
            <a:r>
              <a:rPr lang="en-US" sz="1400" b="1" dirty="0">
                <a:latin typeface="Comic Sans MS" pitchFamily="66" charset="0"/>
              </a:rPr>
              <a:t>Looking Ahead:</a:t>
            </a:r>
            <a:r>
              <a:rPr lang="en-US" sz="1400" dirty="0">
                <a:latin typeface="Comic Sans MS" pitchFamily="66" charset="0"/>
              </a:rPr>
              <a:t> As part of the Department of Health and Human Services' implementation of e-Government, during FY 2006 the NIH will gradually transition each research grant mechanism to electronic submission through Grants.gov and the use of the SF 424 Research and Related (R&amp;R) forms. Therefore, once the transition is made for a specific grant mechanism, investigators and institutions will be required to submit applications electronically using Grants.gov.. For more information and an initial timeline, see </a:t>
            </a:r>
            <a:r>
              <a:rPr lang="en-US" sz="1400" dirty="0">
                <a:latin typeface="Comic Sans MS" pitchFamily="66" charset="0"/>
                <a:hlinkClick r:id="rId7"/>
              </a:rPr>
              <a:t>http://era.nih.gov/ElectronicReceipt/</a:t>
            </a:r>
            <a:r>
              <a:rPr lang="en-US" sz="1400" dirty="0">
                <a:latin typeface="Comic Sans MS" pitchFamily="66" charset="0"/>
              </a:rPr>
              <a:t>. NIH will announce each grant mechanism change in the NIH Guide to Grants and Contracts (</a:t>
            </a:r>
            <a:r>
              <a:rPr lang="en-US" sz="1400" dirty="0">
                <a:latin typeface="Comic Sans MS" pitchFamily="66" charset="0"/>
                <a:hlinkClick r:id="rId8"/>
              </a:rPr>
              <a:t>http://grants.nih.gov/grants/guide/index.html</a:t>
            </a:r>
            <a:r>
              <a:rPr lang="en-US" sz="1400" dirty="0">
                <a:latin typeface="Comic Sans MS" pitchFamily="66" charset="0"/>
              </a:rPr>
              <a:t>). Specific funding opportunity announcements will also clearly indicate if Grants.gov submission and the use of the SF424 (R&amp;R) is required. Investigators should consult the NIH Forms and Applications Web site (</a:t>
            </a:r>
            <a:r>
              <a:rPr lang="en-US" sz="1400" dirty="0">
                <a:latin typeface="Comic Sans MS" pitchFamily="66" charset="0"/>
                <a:hlinkClick r:id="rId9"/>
              </a:rPr>
              <a:t>http://grants.nih.gov/grants/forms.htm</a:t>
            </a:r>
            <a:r>
              <a:rPr lang="en-US" sz="1400" dirty="0">
                <a:latin typeface="Comic Sans MS" pitchFamily="66" charset="0"/>
              </a:rPr>
              <a:t>) for the most current information when preparing a grant application.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52400" y="3733800"/>
            <a:ext cx="76200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8195" name="Rectangle 3"/>
          <p:cNvSpPr>
            <a:spLocks noChangeArrowheads="1"/>
          </p:cNvSpPr>
          <p:nvPr/>
        </p:nvSpPr>
        <p:spPr bwMode="auto">
          <a:xfrm>
            <a:off x="152400" y="3429000"/>
            <a:ext cx="8458200" cy="3048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8196" name="Rectangle 4"/>
          <p:cNvSpPr>
            <a:spLocks noChangeArrowheads="1"/>
          </p:cNvSpPr>
          <p:nvPr/>
        </p:nvSpPr>
        <p:spPr bwMode="auto">
          <a:xfrm>
            <a:off x="152400" y="1752600"/>
            <a:ext cx="35052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8197" name="Rectangle 5"/>
          <p:cNvSpPr>
            <a:spLocks noChangeArrowheads="1"/>
          </p:cNvSpPr>
          <p:nvPr/>
        </p:nvSpPr>
        <p:spPr bwMode="auto">
          <a:xfrm>
            <a:off x="152400" y="1524000"/>
            <a:ext cx="86106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8198" name="Rectangle 6"/>
          <p:cNvSpPr>
            <a:spLocks noChangeArrowheads="1"/>
          </p:cNvSpPr>
          <p:nvPr/>
        </p:nvSpPr>
        <p:spPr bwMode="auto">
          <a:xfrm>
            <a:off x="2971800" y="1371600"/>
            <a:ext cx="51054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8199" name="Rectangle 7"/>
          <p:cNvSpPr>
            <a:spLocks noChangeArrowheads="1"/>
          </p:cNvSpPr>
          <p:nvPr/>
        </p:nvSpPr>
        <p:spPr bwMode="auto">
          <a:xfrm rot="10800000" flipV="1">
            <a:off x="76200" y="330200"/>
            <a:ext cx="8916988" cy="5908675"/>
          </a:xfrm>
          <a:prstGeom prst="rect">
            <a:avLst/>
          </a:prstGeom>
          <a:noFill/>
          <a:ln w="12700">
            <a:noFill/>
            <a:miter lim="800000"/>
            <a:headEnd/>
            <a:tailEnd/>
          </a:ln>
        </p:spPr>
        <p:txBody>
          <a:bodyPr anchor="ctr">
            <a:spAutoFit/>
          </a:bodyPr>
          <a:lstStyle/>
          <a:p>
            <a:r>
              <a:rPr lang="en-US" sz="1400" b="1">
                <a:latin typeface="Comic Sans MS" pitchFamily="66" charset="0"/>
              </a:rPr>
              <a:t>Research Objectives </a:t>
            </a:r>
            <a:br>
              <a:rPr lang="en-US" sz="1400" b="1">
                <a:latin typeface="Comic Sans MS" pitchFamily="66" charset="0"/>
              </a:rPr>
            </a:br>
            <a:endParaRPr lang="en-US" sz="1400" b="1">
              <a:latin typeface="Comic Sans MS" pitchFamily="66" charset="0"/>
            </a:endParaRPr>
          </a:p>
          <a:p>
            <a:r>
              <a:rPr lang="en-US" sz="1400">
                <a:latin typeface="Comic Sans MS" pitchFamily="66" charset="0"/>
              </a:rPr>
              <a:t>The program project mechanism is designed to support research in which the funding of several interdependent projects offers significant scientific advantages over support of these same projects as individual regular research grants.  NIGMS supports research in the broad areas of Cell Biology and Biophysics; Genetics and Developmental Biology; Pharmacology, Physiology, and Biological Chemistry; and Bioinformatics and Computational Biology.  Program project grants are investigator-initiated, but are restricted to areas of special interest to the individual divisions within NIGMS (see </a:t>
            </a:r>
            <a:r>
              <a:rPr lang="en-US" sz="1400">
                <a:latin typeface="Comic Sans MS" pitchFamily="66" charset="0"/>
                <a:hlinkClick r:id="rId3"/>
              </a:rPr>
              <a:t>http://www.nigms.nih.gov/About/overview</a:t>
            </a:r>
            <a:r>
              <a:rPr lang="en-US" sz="1400">
                <a:latin typeface="Comic Sans MS" pitchFamily="66" charset="0"/>
              </a:rPr>
              <a:t>  for scientific areas of interests). Potential applicants are strongly encouraged to contact the NIGMS program staff listed at the end of this announcement for guidance about the areas appropriate for program project grant applications and for the preparation of the application itself (see </a:t>
            </a:r>
            <a:r>
              <a:rPr lang="en-US" sz="1400">
                <a:latin typeface="Comic Sans MS" pitchFamily="66" charset="0"/>
                <a:hlinkClick r:id="rId4"/>
              </a:rPr>
              <a:t>www.nigms.nih.gov/Research/Application/ProgProjFundPolicies.htm</a:t>
            </a:r>
            <a:r>
              <a:rPr lang="en-US" sz="1400">
                <a:latin typeface="Comic Sans MS" pitchFamily="66" charset="0"/>
              </a:rPr>
              <a:t> for policies related to NIGMS program project funding). </a:t>
            </a:r>
          </a:p>
          <a:p>
            <a:endParaRPr lang="en-US" sz="1400">
              <a:latin typeface="Comic Sans MS" pitchFamily="66" charset="0"/>
            </a:endParaRPr>
          </a:p>
          <a:p>
            <a:r>
              <a:rPr lang="en-US" sz="1400">
                <a:latin typeface="Comic Sans MS" pitchFamily="66" charset="0"/>
              </a:rPr>
              <a:t>Successful program projects generally bring together scientists in diverse fields, who would not otherwise collaborate, to apply complementary approaches to work on an important well-defined problem.  Since it is not unusual for principal investigators of individual research grants to share techniques, information, and methods, it is not sufficient that the projects are unified by a common theme.  In this regard the burden of proof is on the principal investigator, and on each individual project leader, to demonstrate in the written application that the program would be much less effective if parceled out as a set of independent research grants.  In addition, the program project can facilitate the support of essential shared core facilities, e.g., major equipment, although the need of a group of investigators for a major piece of equipment or a core facility does not in itself justify a program project grant.  Administrative cores, except in special, well-justified circumstances, will not be allowed.  Further, it is expected that successful program projects will establish effective collaborations, particularly in emerging areas of research, that extend beyond the life of the program project grant itself.  Hence, a program project generally has a finite lifetime.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76200" y="3200400"/>
            <a:ext cx="39624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9219" name="Rectangle 3"/>
          <p:cNvSpPr>
            <a:spLocks noChangeArrowheads="1"/>
          </p:cNvSpPr>
          <p:nvPr/>
        </p:nvSpPr>
        <p:spPr bwMode="auto">
          <a:xfrm>
            <a:off x="4114800" y="2971800"/>
            <a:ext cx="4343400" cy="2286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9220" name="Rectangle 4"/>
          <p:cNvSpPr>
            <a:spLocks noChangeArrowheads="1"/>
          </p:cNvSpPr>
          <p:nvPr/>
        </p:nvSpPr>
        <p:spPr bwMode="auto">
          <a:xfrm>
            <a:off x="457200" y="762000"/>
            <a:ext cx="7315200" cy="304800"/>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9221" name="Rectangle 5"/>
          <p:cNvSpPr>
            <a:spLocks noChangeArrowheads="1"/>
          </p:cNvSpPr>
          <p:nvPr/>
        </p:nvSpPr>
        <p:spPr bwMode="auto">
          <a:xfrm>
            <a:off x="0" y="236538"/>
            <a:ext cx="9144000" cy="6124575"/>
          </a:xfrm>
          <a:prstGeom prst="rect">
            <a:avLst/>
          </a:prstGeom>
          <a:noFill/>
          <a:ln w="12700">
            <a:noFill/>
            <a:miter lim="800000"/>
            <a:headEnd/>
            <a:tailEnd/>
          </a:ln>
        </p:spPr>
        <p:txBody>
          <a:bodyPr anchor="ctr">
            <a:spAutoFit/>
          </a:bodyPr>
          <a:lstStyle/>
          <a:p>
            <a:r>
              <a:rPr lang="en-US" sz="1400" b="1">
                <a:latin typeface="Comic Sans MS" pitchFamily="66" charset="0"/>
              </a:rPr>
              <a:t>1. Mechanism(s) of Support </a:t>
            </a:r>
            <a:br>
              <a:rPr lang="en-US" sz="1400" b="1">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rPr>
              <a:t>This funding opportunity will use the National Institutes of Health (NIH) P01 award mechanism.  </a:t>
            </a:r>
          </a:p>
          <a:p>
            <a:r>
              <a:rPr lang="en-US" sz="1400">
                <a:latin typeface="Comic Sans MS" pitchFamily="66" charset="0"/>
              </a:rPr>
              <a:t>As an applicant, you will be solely responsible for planning, directing, and executing the proposed project.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rPr>
              <a:t>This funding opportunity uses the just-in-time budget concepts. It also uses the non-modular budget format described in the PHS 398 application instructions (see </a:t>
            </a:r>
            <a:r>
              <a:rPr lang="en-US" sz="1400">
                <a:latin typeface="Comic Sans MS" pitchFamily="66" charset="0"/>
                <a:hlinkClick r:id="rId3"/>
              </a:rPr>
              <a:t>http://grants.nih.gov/grants/funding/phs398/phs398.html</a:t>
            </a:r>
            <a:r>
              <a:rPr lang="en-US" sz="1400">
                <a:latin typeface="Comic Sans MS" pitchFamily="66" charset="0"/>
              </a:rPr>
              <a:t>). A detailed categorical budget for the "Initial Budget Period" and the "Entire Proposed Period of Support" is to be submitted with the application. </a:t>
            </a:r>
            <a:br>
              <a:rPr lang="en-US" sz="1400">
                <a:latin typeface="Comic Sans MS" pitchFamily="66" charset="0"/>
              </a:rPr>
            </a:br>
            <a:r>
              <a:rPr lang="en-US" sz="1400" b="1">
                <a:latin typeface="Comic Sans MS" pitchFamily="66" charset="0"/>
              </a:rPr>
              <a:t/>
            </a:r>
            <a:br>
              <a:rPr lang="en-US" sz="1400" b="1">
                <a:latin typeface="Comic Sans MS" pitchFamily="66" charset="0"/>
              </a:rPr>
            </a:br>
            <a:endParaRPr lang="en-US" sz="1400" b="1">
              <a:latin typeface="Comic Sans MS" pitchFamily="66" charset="0"/>
            </a:endParaRPr>
          </a:p>
          <a:p>
            <a:r>
              <a:rPr lang="en-US" sz="1400" b="1">
                <a:latin typeface="Comic Sans MS" pitchFamily="66" charset="0"/>
              </a:rPr>
              <a:t>2. Funds Available</a:t>
            </a:r>
            <a:r>
              <a:rPr lang="en-US" sz="1400">
                <a:latin typeface="Comic Sans MS" pitchFamily="66" charset="0"/>
              </a:rPr>
              <a:t> </a:t>
            </a:r>
          </a:p>
          <a:p>
            <a:r>
              <a:rPr lang="en-US" sz="1400">
                <a:latin typeface="Comic Sans MS" pitchFamily="66" charset="0"/>
              </a:rPr>
              <a:t>For applications seeking initial funding in FY2007, an upper limit of $6.1 million direct costs (exclusive of subcontractual facilities and administrative costs) for the entire five-year period may be requested. </a:t>
            </a:r>
          </a:p>
          <a:p>
            <a:r>
              <a:rPr lang="en-US" sz="1400">
                <a:latin typeface="Comic Sans MS" pitchFamily="66" charset="0"/>
              </a:rPr>
              <a:t>Because the nature and scope of the proposed research will vary from application to application, it is anticipated that the size and duration of each award will also vary. Although the financial plans of the IC(s) provide support for this program, awards pursuant to this funding opportunity are contingent upon the availability of funds and the receipt of a sufficient number of meritorious applications. </a:t>
            </a:r>
            <a:br>
              <a:rPr lang="en-US" sz="1400">
                <a:latin typeface="Comic Sans MS" pitchFamily="66" charset="0"/>
              </a:rPr>
            </a:br>
            <a:r>
              <a:rPr lang="en-US" sz="1400">
                <a:latin typeface="Comic Sans MS" pitchFamily="66" charset="0"/>
              </a:rPr>
              <a:t>Facilities and administrative costs requested by consortium participants are not included in the direct cost limitation, see </a:t>
            </a:r>
            <a:r>
              <a:rPr lang="en-US" sz="1400">
                <a:latin typeface="Comic Sans MS" pitchFamily="66" charset="0"/>
                <a:hlinkClick r:id="rId4"/>
              </a:rPr>
              <a:t>NOT-OD-05-004</a:t>
            </a:r>
            <a:r>
              <a:rPr lang="en-US" sz="1400">
                <a:latin typeface="Comic Sans MS" pitchFamily="66" charset="0"/>
              </a:rPr>
              <a:t>.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rPr>
              <a:t>The total project period for an application submitted in response to this PA may not exceed five years. For applications seeking initial funding in FY2007, an upper limit of $6.1 million direct costs (exclusive of subcontractual facilities and administrative costs) for the entire five-year period may be requested. Under certain circumstances, with the concurrence of NIGMS staff, additional funds may be requested and provided for major pieces of equipment. In compliance with NIH policy, a grant application that requests more than $500,000 (direct costs) in any one year will not be accepted without prior approval from the Institute.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28600" y="342900"/>
            <a:ext cx="8610600" cy="6556375"/>
          </a:xfrm>
          <a:prstGeom prst="rect">
            <a:avLst/>
          </a:prstGeom>
          <a:noFill/>
          <a:ln w="12700">
            <a:noFill/>
            <a:miter lim="800000"/>
            <a:headEnd/>
            <a:tailEnd/>
          </a:ln>
        </p:spPr>
        <p:txBody>
          <a:bodyPr anchor="ctr">
            <a:spAutoFit/>
          </a:bodyPr>
          <a:lstStyle/>
          <a:p>
            <a:pPr>
              <a:tabLst>
                <a:tab pos="4572000" algn="l"/>
              </a:tabLst>
            </a:pPr>
            <a:r>
              <a:rPr lang="en-US" sz="1400">
                <a:latin typeface="Comic Sans MS" pitchFamily="66" charset="0"/>
                <a:hlinkClick r:id="rId3"/>
              </a:rPr>
              <a:t>Part I Overview Information</a:t>
            </a:r>
            <a:r>
              <a:rPr lang="en-US" sz="1400">
                <a:latin typeface="Comic Sans MS" pitchFamily="66" charset="0"/>
              </a:rPr>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4"/>
              </a:rPr>
              <a:t>Part II Full Text of Announcement</a:t>
            </a:r>
            <a:r>
              <a:rPr lang="en-US" sz="1400">
                <a:latin typeface="Comic Sans MS" pitchFamily="66" charset="0"/>
              </a:rPr>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5"/>
              </a:rPr>
              <a:t>Section I. Funding Opportunity Description</a:t>
            </a:r>
            <a:r>
              <a:rPr lang="en-US" sz="1400">
                <a:latin typeface="Comic Sans MS" pitchFamily="66" charset="0"/>
              </a:rPr>
              <a:t> </a:t>
            </a:r>
            <a:br>
              <a:rPr lang="en-US" sz="1400">
                <a:latin typeface="Comic Sans MS" pitchFamily="66" charset="0"/>
              </a:rPr>
            </a:br>
            <a:r>
              <a:rPr lang="en-US" sz="1400">
                <a:latin typeface="Comic Sans MS" pitchFamily="66" charset="0"/>
              </a:rPr>
              <a:t>  1. Research Objectives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6"/>
              </a:rPr>
              <a:t>Section II. Award Information</a:t>
            </a:r>
            <a:r>
              <a:rPr lang="en-US" sz="1400">
                <a:latin typeface="Comic Sans MS" pitchFamily="66" charset="0"/>
              </a:rPr>
              <a:t> </a:t>
            </a:r>
            <a:br>
              <a:rPr lang="en-US" sz="1400">
                <a:latin typeface="Comic Sans MS" pitchFamily="66" charset="0"/>
              </a:rPr>
            </a:br>
            <a:r>
              <a:rPr lang="en-US" sz="1400">
                <a:latin typeface="Comic Sans MS" pitchFamily="66" charset="0"/>
              </a:rPr>
              <a:t>  1. Mechanism(s) of Support </a:t>
            </a:r>
            <a:br>
              <a:rPr lang="en-US" sz="1400">
                <a:latin typeface="Comic Sans MS" pitchFamily="66" charset="0"/>
              </a:rPr>
            </a:br>
            <a:r>
              <a:rPr lang="en-US" sz="1400">
                <a:latin typeface="Comic Sans MS" pitchFamily="66" charset="0"/>
              </a:rPr>
              <a:t>  2. Funds Available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7"/>
              </a:rPr>
              <a:t>Section III. Eligibility Information</a:t>
            </a:r>
            <a:r>
              <a:rPr lang="en-US" sz="1400">
                <a:latin typeface="Comic Sans MS" pitchFamily="66" charset="0"/>
              </a:rPr>
              <a:t> </a:t>
            </a:r>
            <a:br>
              <a:rPr lang="en-US" sz="1400">
                <a:latin typeface="Comic Sans MS" pitchFamily="66" charset="0"/>
              </a:rPr>
            </a:br>
            <a:r>
              <a:rPr lang="en-US" sz="1400">
                <a:latin typeface="Comic Sans MS" pitchFamily="66" charset="0"/>
              </a:rPr>
              <a:t>  1. Eligible Applicants </a:t>
            </a:r>
            <a:br>
              <a:rPr lang="en-US" sz="1400">
                <a:latin typeface="Comic Sans MS" pitchFamily="66" charset="0"/>
              </a:rPr>
            </a:br>
            <a:r>
              <a:rPr lang="en-US" sz="1400">
                <a:latin typeface="Comic Sans MS" pitchFamily="66" charset="0"/>
              </a:rPr>
              <a:t>    A. Eligible Institutions </a:t>
            </a:r>
            <a:br>
              <a:rPr lang="en-US" sz="1400">
                <a:latin typeface="Comic Sans MS" pitchFamily="66" charset="0"/>
              </a:rPr>
            </a:br>
            <a:r>
              <a:rPr lang="en-US" sz="1400">
                <a:latin typeface="Comic Sans MS" pitchFamily="66" charset="0"/>
              </a:rPr>
              <a:t>    B. Eligible Individuals </a:t>
            </a:r>
            <a:br>
              <a:rPr lang="en-US" sz="1400">
                <a:latin typeface="Comic Sans MS" pitchFamily="66" charset="0"/>
              </a:rPr>
            </a:br>
            <a:r>
              <a:rPr lang="en-US" sz="1400">
                <a:latin typeface="Comic Sans MS" pitchFamily="66" charset="0"/>
              </a:rPr>
              <a:t>  2.Cost Sharing or Matching</a:t>
            </a:r>
            <a:br>
              <a:rPr lang="en-US" sz="1400">
                <a:latin typeface="Comic Sans MS" pitchFamily="66" charset="0"/>
              </a:rPr>
            </a:br>
            <a:r>
              <a:rPr lang="en-US" sz="1400">
                <a:latin typeface="Comic Sans MS" pitchFamily="66" charset="0"/>
              </a:rPr>
              <a:t>  3. Other - Special Eligibility Criteria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8"/>
              </a:rPr>
              <a:t>Section IV. Application and Submission Information</a:t>
            </a:r>
            <a:r>
              <a:rPr lang="en-US" sz="1400">
                <a:latin typeface="Comic Sans MS" pitchFamily="66" charset="0"/>
              </a:rPr>
              <a:t> </a:t>
            </a:r>
            <a:br>
              <a:rPr lang="en-US" sz="1400">
                <a:latin typeface="Comic Sans MS" pitchFamily="66" charset="0"/>
              </a:rPr>
            </a:br>
            <a:r>
              <a:rPr lang="en-US" sz="1400">
                <a:latin typeface="Comic Sans MS" pitchFamily="66" charset="0"/>
              </a:rPr>
              <a:t>  1. Address to Request Application Information </a:t>
            </a:r>
            <a:br>
              <a:rPr lang="en-US" sz="1400">
                <a:latin typeface="Comic Sans MS" pitchFamily="66" charset="0"/>
              </a:rPr>
            </a:br>
            <a:r>
              <a:rPr lang="en-US" sz="1400">
                <a:latin typeface="Comic Sans MS" pitchFamily="66" charset="0"/>
              </a:rPr>
              <a:t>  2. Content and Form of Application Submission </a:t>
            </a:r>
            <a:br>
              <a:rPr lang="en-US" sz="1400">
                <a:latin typeface="Comic Sans MS" pitchFamily="66" charset="0"/>
              </a:rPr>
            </a:br>
            <a:r>
              <a:rPr lang="en-US" sz="1400">
                <a:latin typeface="Comic Sans MS" pitchFamily="66" charset="0"/>
              </a:rPr>
              <a:t>  3. Submission Dates and Times</a:t>
            </a:r>
            <a:br>
              <a:rPr lang="en-US" sz="1400">
                <a:latin typeface="Comic Sans MS" pitchFamily="66" charset="0"/>
              </a:rPr>
            </a:br>
            <a:r>
              <a:rPr lang="en-US" sz="1400">
                <a:latin typeface="Comic Sans MS" pitchFamily="66" charset="0"/>
              </a:rPr>
              <a:t>    A. Submission, Review, and Anticipated Start Dates </a:t>
            </a:r>
            <a:br>
              <a:rPr lang="en-US" sz="1400">
                <a:latin typeface="Comic Sans MS" pitchFamily="66" charset="0"/>
              </a:rPr>
            </a:br>
            <a:r>
              <a:rPr lang="en-US" sz="1400">
                <a:latin typeface="Comic Sans MS" pitchFamily="66" charset="0"/>
              </a:rPr>
              <a:t>      1. Letter of Intent </a:t>
            </a:r>
            <a:br>
              <a:rPr lang="en-US" sz="1400">
                <a:latin typeface="Comic Sans MS" pitchFamily="66" charset="0"/>
              </a:rPr>
            </a:br>
            <a:r>
              <a:rPr lang="en-US" sz="1400">
                <a:latin typeface="Comic Sans MS" pitchFamily="66" charset="0"/>
              </a:rPr>
              <a:t>    B. Sending an Application to the NIH </a:t>
            </a:r>
            <a:br>
              <a:rPr lang="en-US" sz="1400">
                <a:latin typeface="Comic Sans MS" pitchFamily="66" charset="0"/>
              </a:rPr>
            </a:br>
            <a:r>
              <a:rPr lang="en-US" sz="1400">
                <a:latin typeface="Comic Sans MS" pitchFamily="66" charset="0"/>
              </a:rPr>
              <a:t>    C. Application Processing </a:t>
            </a:r>
            <a:br>
              <a:rPr lang="en-US" sz="1400">
                <a:latin typeface="Comic Sans MS" pitchFamily="66" charset="0"/>
              </a:rPr>
            </a:br>
            <a:r>
              <a:rPr lang="en-US" sz="1400">
                <a:latin typeface="Comic Sans MS" pitchFamily="66" charset="0"/>
              </a:rPr>
              <a:t>  4. Intergovernmental Review </a:t>
            </a:r>
            <a:br>
              <a:rPr lang="en-US" sz="1400">
                <a:latin typeface="Comic Sans MS" pitchFamily="66" charset="0"/>
              </a:rPr>
            </a:br>
            <a:r>
              <a:rPr lang="en-US" sz="1400">
                <a:latin typeface="Comic Sans MS" pitchFamily="66" charset="0"/>
              </a:rPr>
              <a:t>  5. Funding Restrictions</a:t>
            </a:r>
            <a:br>
              <a:rPr lang="en-US" sz="1400">
                <a:latin typeface="Comic Sans MS" pitchFamily="66" charset="0"/>
              </a:rPr>
            </a:br>
            <a:r>
              <a:rPr lang="en-US" sz="1400">
                <a:latin typeface="Comic Sans MS" pitchFamily="66" charset="0"/>
              </a:rPr>
              <a:t>  6. Other Submission Requirements </a:t>
            </a:r>
            <a:br>
              <a:rPr lang="en-US" sz="1400">
                <a:latin typeface="Comic Sans MS" pitchFamily="66" charset="0"/>
              </a:rPr>
            </a:br>
            <a:endParaRPr lang="en-US" sz="1400">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28600" y="609600"/>
            <a:ext cx="8686800" cy="3754438"/>
          </a:xfrm>
          <a:prstGeom prst="rect">
            <a:avLst/>
          </a:prstGeom>
          <a:noFill/>
          <a:ln w="12700">
            <a:noFill/>
            <a:miter lim="800000"/>
            <a:headEnd/>
            <a:tailEnd/>
          </a:ln>
        </p:spPr>
        <p:txBody>
          <a:bodyPr>
            <a:spAutoFit/>
          </a:bodyPr>
          <a:lstStyle/>
          <a:p>
            <a:r>
              <a:rPr lang="en-US" sz="1400">
                <a:latin typeface="Comic Sans MS" pitchFamily="66" charset="0"/>
                <a:hlinkClick r:id="rId3"/>
              </a:rPr>
              <a:t>Section V. Application Review Information</a:t>
            </a:r>
            <a:r>
              <a:rPr lang="en-US" sz="1400">
                <a:latin typeface="Comic Sans MS" pitchFamily="66" charset="0"/>
              </a:rPr>
              <a:t> </a:t>
            </a:r>
            <a:br>
              <a:rPr lang="en-US" sz="1400">
                <a:latin typeface="Comic Sans MS" pitchFamily="66" charset="0"/>
              </a:rPr>
            </a:br>
            <a:r>
              <a:rPr lang="en-US" sz="1400">
                <a:latin typeface="Comic Sans MS" pitchFamily="66" charset="0"/>
              </a:rPr>
              <a:t>  1. Criteria </a:t>
            </a:r>
            <a:br>
              <a:rPr lang="en-US" sz="1400">
                <a:latin typeface="Comic Sans MS" pitchFamily="66" charset="0"/>
              </a:rPr>
            </a:br>
            <a:r>
              <a:rPr lang="en-US" sz="1400">
                <a:latin typeface="Comic Sans MS" pitchFamily="66" charset="0"/>
              </a:rPr>
              <a:t>  2. Review and Selection Process</a:t>
            </a:r>
            <a:br>
              <a:rPr lang="en-US" sz="1400">
                <a:latin typeface="Comic Sans MS" pitchFamily="66" charset="0"/>
              </a:rPr>
            </a:br>
            <a:r>
              <a:rPr lang="en-US" sz="1400">
                <a:latin typeface="Comic Sans MS" pitchFamily="66" charset="0"/>
              </a:rPr>
              <a:t>    A. Additional Review Criteria </a:t>
            </a:r>
            <a:br>
              <a:rPr lang="en-US" sz="1400">
                <a:latin typeface="Comic Sans MS" pitchFamily="66" charset="0"/>
              </a:rPr>
            </a:br>
            <a:r>
              <a:rPr lang="en-US" sz="1400">
                <a:latin typeface="Comic Sans MS" pitchFamily="66" charset="0"/>
              </a:rPr>
              <a:t>    B. Additional Review Considerations </a:t>
            </a:r>
            <a:br>
              <a:rPr lang="en-US" sz="1400">
                <a:latin typeface="Comic Sans MS" pitchFamily="66" charset="0"/>
              </a:rPr>
            </a:br>
            <a:r>
              <a:rPr lang="en-US" sz="1400">
                <a:latin typeface="Comic Sans MS" pitchFamily="66" charset="0"/>
              </a:rPr>
              <a:t>    C. Sharing Research Data </a:t>
            </a:r>
            <a:br>
              <a:rPr lang="en-US" sz="1400">
                <a:latin typeface="Comic Sans MS" pitchFamily="66" charset="0"/>
              </a:rPr>
            </a:br>
            <a:r>
              <a:rPr lang="en-US" sz="1400">
                <a:latin typeface="Comic Sans MS" pitchFamily="66" charset="0"/>
              </a:rPr>
              <a:t>    D. Sharing Research Resources </a:t>
            </a:r>
            <a:br>
              <a:rPr lang="en-US" sz="1400">
                <a:latin typeface="Comic Sans MS" pitchFamily="66" charset="0"/>
              </a:rPr>
            </a:br>
            <a:r>
              <a:rPr lang="en-US" sz="1400">
                <a:latin typeface="Comic Sans MS" pitchFamily="66" charset="0"/>
              </a:rPr>
              <a:t>  3. Anticipated Announcement and Award Dates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4"/>
              </a:rPr>
              <a:t>Section VI. Award Administration Information</a:t>
            </a:r>
            <a:r>
              <a:rPr lang="en-US" sz="1400">
                <a:latin typeface="Comic Sans MS" pitchFamily="66" charset="0"/>
              </a:rPr>
              <a:t> </a:t>
            </a:r>
            <a:br>
              <a:rPr lang="en-US" sz="1400">
                <a:latin typeface="Comic Sans MS" pitchFamily="66" charset="0"/>
              </a:rPr>
            </a:br>
            <a:r>
              <a:rPr lang="en-US" sz="1400">
                <a:latin typeface="Comic Sans MS" pitchFamily="66" charset="0"/>
              </a:rPr>
              <a:t>  1. Award Notices </a:t>
            </a:r>
            <a:br>
              <a:rPr lang="en-US" sz="1400">
                <a:latin typeface="Comic Sans MS" pitchFamily="66" charset="0"/>
              </a:rPr>
            </a:br>
            <a:r>
              <a:rPr lang="en-US" sz="1400">
                <a:latin typeface="Comic Sans MS" pitchFamily="66" charset="0"/>
              </a:rPr>
              <a:t>  2. Administrative and National Policy Requirements </a:t>
            </a:r>
            <a:br>
              <a:rPr lang="en-US" sz="1400">
                <a:latin typeface="Comic Sans MS" pitchFamily="66" charset="0"/>
              </a:rPr>
            </a:br>
            <a:r>
              <a:rPr lang="en-US" sz="1400">
                <a:latin typeface="Comic Sans MS" pitchFamily="66" charset="0"/>
              </a:rPr>
              <a:t>  3. Reporting </a:t>
            </a:r>
            <a:br>
              <a:rPr lang="en-US" sz="1400">
                <a:latin typeface="Comic Sans MS" pitchFamily="66" charset="0"/>
              </a:rPr>
            </a:br>
            <a:r>
              <a:rPr lang="en-US" sz="1400">
                <a:latin typeface="Comic Sans MS" pitchFamily="66" charset="0"/>
              </a:rPr>
              <a:t/>
            </a:r>
            <a:br>
              <a:rPr lang="en-US" sz="1400">
                <a:latin typeface="Comic Sans MS" pitchFamily="66" charset="0"/>
              </a:rPr>
            </a:br>
            <a:r>
              <a:rPr lang="en-US" sz="1400">
                <a:latin typeface="Comic Sans MS" pitchFamily="66" charset="0"/>
                <a:hlinkClick r:id="rId5"/>
              </a:rPr>
              <a:t>Section VII. Agency Contact(s)</a:t>
            </a:r>
            <a:r>
              <a:rPr lang="en-US" sz="1400">
                <a:latin typeface="Comic Sans MS" pitchFamily="66" charset="0"/>
              </a:rPr>
              <a:t> </a:t>
            </a:r>
            <a:br>
              <a:rPr lang="en-US" sz="1400">
                <a:latin typeface="Comic Sans MS" pitchFamily="66" charset="0"/>
              </a:rPr>
            </a:br>
            <a:r>
              <a:rPr lang="en-US" sz="1400">
                <a:latin typeface="Comic Sans MS" pitchFamily="66" charset="0"/>
              </a:rPr>
              <a:t>  1. Scientific/Research Contact(s) </a:t>
            </a:r>
            <a:br>
              <a:rPr lang="en-US" sz="1400">
                <a:latin typeface="Comic Sans MS" pitchFamily="66" charset="0"/>
              </a:rPr>
            </a:br>
            <a:r>
              <a:rPr lang="en-US" sz="1400">
                <a:latin typeface="Comic Sans MS" pitchFamily="66" charset="0"/>
              </a:rPr>
              <a:t>  2. Peer Review Contact(s)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0" y="1600200"/>
            <a:ext cx="8610600" cy="3924300"/>
          </a:xfrm>
          <a:prstGeom prst="rect">
            <a:avLst/>
          </a:prstGeom>
          <a:noFill/>
          <a:ln w="9525">
            <a:noFill/>
            <a:miter lim="800000"/>
            <a:headEnd/>
            <a:tailEnd/>
          </a:ln>
        </p:spPr>
        <p:txBody>
          <a:bodyPr>
            <a:spAutoFit/>
          </a:bodyPr>
          <a:lstStyle/>
          <a:p>
            <a:pPr marL="742950" lvl="1" indent="-285750">
              <a:tabLst>
                <a:tab pos="738188" algn="l"/>
                <a:tab pos="1597025" algn="l"/>
              </a:tabLst>
              <a:defRPr/>
            </a:pPr>
            <a:r>
              <a:rPr lang="en-US" sz="3100" dirty="0">
                <a:latin typeface="Comic Sans MS" pitchFamily="66" charset="0"/>
              </a:rPr>
              <a:t>	Financial Assistance Award – everyone is listed in the</a:t>
            </a:r>
            <a:r>
              <a:rPr lang="en-US" sz="3100" dirty="0">
                <a:solidFill>
                  <a:schemeClr val="hlink"/>
                </a:solidFill>
                <a:latin typeface="Comic Sans MS" pitchFamily="66" charset="0"/>
              </a:rPr>
              <a:t> </a:t>
            </a:r>
            <a:r>
              <a:rPr lang="en-US" sz="3100" dirty="0">
                <a:solidFill>
                  <a:srgbClr val="C00000"/>
                </a:solidFill>
                <a:latin typeface="Comic Sans MS" pitchFamily="66" charset="0"/>
              </a:rPr>
              <a:t>Catalog of Federal Domestic Assistance (CFDA):</a:t>
            </a:r>
          </a:p>
          <a:p>
            <a:pPr marL="742950" lvl="1" indent="-285750">
              <a:tabLst>
                <a:tab pos="738188" algn="l"/>
                <a:tab pos="1597025" algn="l"/>
              </a:tabLst>
              <a:defRPr/>
            </a:pPr>
            <a:endParaRPr lang="en-US" sz="3100" dirty="0">
              <a:solidFill>
                <a:schemeClr val="accent6">
                  <a:lumMod val="50000"/>
                </a:schemeClr>
              </a:solidFill>
              <a:latin typeface="Comic Sans MS" pitchFamily="66" charset="0"/>
            </a:endParaRPr>
          </a:p>
          <a:p>
            <a:pPr marL="1885950" lvl="3" indent="-514350">
              <a:buFontTx/>
              <a:buChar char="•"/>
              <a:tabLst>
                <a:tab pos="738188" algn="l"/>
                <a:tab pos="1597025" algn="l"/>
              </a:tabLst>
              <a:defRPr/>
            </a:pPr>
            <a:r>
              <a:rPr lang="en-US" sz="3100" dirty="0">
                <a:latin typeface="Comic Sans MS" pitchFamily="66" charset="0"/>
              </a:rPr>
              <a:t>Database maintained by General  Services Administration</a:t>
            </a:r>
          </a:p>
          <a:p>
            <a:pPr lvl="3">
              <a:buFontTx/>
              <a:buChar char="•"/>
              <a:tabLst>
                <a:tab pos="738188" algn="l"/>
                <a:tab pos="1597025" algn="l"/>
              </a:tabLst>
              <a:defRPr/>
            </a:pPr>
            <a:r>
              <a:rPr lang="en-US" sz="3100" dirty="0">
                <a:latin typeface="Comic Sans MS" pitchFamily="66" charset="0"/>
              </a:rPr>
              <a:t>  	Classifies all federal programs</a:t>
            </a:r>
          </a:p>
          <a:p>
            <a:pPr lvl="3">
              <a:buFontTx/>
              <a:buChar char="•"/>
              <a:tabLst>
                <a:tab pos="738188" algn="l"/>
                <a:tab pos="1597025" algn="l"/>
              </a:tabLst>
              <a:defRPr/>
            </a:pPr>
            <a:r>
              <a:rPr lang="en-US" sz="3100" dirty="0">
                <a:latin typeface="Comic Sans MS" pitchFamily="66" charset="0"/>
              </a:rPr>
              <a:t>  	Each program assigned a number</a:t>
            </a:r>
            <a:r>
              <a:rPr lang="en-US" sz="3200" dirty="0">
                <a:latin typeface="Comic Sans MS" pitchFamily="66" charset="0"/>
              </a:rPr>
              <a:t>	</a:t>
            </a:r>
          </a:p>
        </p:txBody>
      </p:sp>
      <p:sp>
        <p:nvSpPr>
          <p:cNvPr id="4" name="Text Box 2"/>
          <p:cNvSpPr txBox="1">
            <a:spLocks noChangeArrowheads="1"/>
          </p:cNvSpPr>
          <p:nvPr/>
        </p:nvSpPr>
        <p:spPr bwMode="auto">
          <a:xfrm>
            <a:off x="304800" y="304800"/>
            <a:ext cx="8610600" cy="707886"/>
          </a:xfrm>
          <a:prstGeom prst="rect">
            <a:avLst/>
          </a:prstGeom>
          <a:solidFill>
            <a:srgbClr val="C00000"/>
          </a:solidFill>
          <a:ln w="38100">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Grants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3" cstate="print"/>
          <a:srcRect/>
          <a:stretch>
            <a:fillRect/>
          </a:stretch>
        </p:blipFill>
        <p:spPr bwMode="auto">
          <a:xfrm>
            <a:off x="-304800" y="-628650"/>
            <a:ext cx="10439400" cy="7829550"/>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srcRect/>
          <a:stretch>
            <a:fillRect/>
          </a:stretch>
        </p:blipFill>
        <p:spPr bwMode="auto">
          <a:xfrm>
            <a:off x="-304800" y="-628650"/>
            <a:ext cx="10515600" cy="7886700"/>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52400" y="-685800"/>
            <a:ext cx="10591800" cy="7943850"/>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0" y="990600"/>
            <a:ext cx="9144000" cy="1981200"/>
          </a:xfrm>
          <a:prstGeom prst="rect">
            <a:avLst/>
          </a:prstGeom>
          <a:noFill/>
          <a:ln w="9525">
            <a:noFill/>
            <a:miter lim="800000"/>
            <a:headEnd/>
            <a:tailEnd/>
          </a:ln>
        </p:spPr>
        <p:txBody>
          <a:bodyPr>
            <a:spAutoFit/>
          </a:bodyPr>
          <a:lstStyle/>
          <a:p>
            <a:pPr lvl="1">
              <a:buClr>
                <a:schemeClr val="tx1"/>
              </a:buClr>
              <a:buFont typeface="Wingdings" pitchFamily="2" charset="2"/>
              <a:buChar char="§"/>
              <a:tabLst>
                <a:tab pos="738188" algn="l"/>
                <a:tab pos="1597025" algn="l"/>
              </a:tabLst>
            </a:pPr>
            <a:r>
              <a:rPr lang="en-US" sz="2400" dirty="0">
                <a:latin typeface="Comic Sans MS" pitchFamily="66" charset="0"/>
              </a:rPr>
              <a:t>  </a:t>
            </a:r>
            <a:r>
              <a:rPr lang="en-US" sz="2400" b="1" dirty="0">
                <a:solidFill>
                  <a:srgbClr val="C00000"/>
                </a:solidFill>
                <a:latin typeface="Comic Sans MS" pitchFamily="66" charset="0"/>
              </a:rPr>
              <a:t>Broad Agency Announcements </a:t>
            </a:r>
            <a:r>
              <a:rPr lang="en-US" sz="2400" dirty="0">
                <a:latin typeface="Comic Sans MS" pitchFamily="66" charset="0"/>
              </a:rPr>
              <a:t>(BAA) or Program 	Solicitation/Program Announcement</a:t>
            </a:r>
          </a:p>
          <a:p>
            <a:pPr lvl="1">
              <a:buClr>
                <a:schemeClr val="tx1"/>
              </a:buClr>
              <a:buFont typeface="Wingdings" pitchFamily="2" charset="2"/>
              <a:buChar char="§"/>
              <a:tabLst>
                <a:tab pos="738188" algn="l"/>
                <a:tab pos="1597025" algn="l"/>
              </a:tabLst>
            </a:pPr>
            <a:r>
              <a:rPr lang="en-US" sz="2400" dirty="0">
                <a:solidFill>
                  <a:srgbClr val="C00000"/>
                </a:solidFill>
                <a:latin typeface="Comic Sans MS" pitchFamily="66" charset="0"/>
              </a:rPr>
              <a:t>  </a:t>
            </a:r>
            <a:r>
              <a:rPr lang="en-US" sz="2400" b="1" dirty="0">
                <a:solidFill>
                  <a:srgbClr val="C00000"/>
                </a:solidFill>
                <a:latin typeface="Comic Sans MS" pitchFamily="66" charset="0"/>
              </a:rPr>
              <a:t>Financial Assistance Award</a:t>
            </a:r>
          </a:p>
          <a:p>
            <a:pPr lvl="1">
              <a:buClr>
                <a:schemeClr val="tx1"/>
              </a:buClr>
              <a:buFont typeface="Wingdings" pitchFamily="2" charset="2"/>
              <a:buChar char="§"/>
              <a:tabLst>
                <a:tab pos="738188" algn="l"/>
                <a:tab pos="1597025" algn="l"/>
              </a:tabLst>
            </a:pPr>
            <a:r>
              <a:rPr lang="en-US" sz="2400" dirty="0">
                <a:latin typeface="Comic Sans MS" pitchFamily="66" charset="0"/>
              </a:rPr>
              <a:t>  Made for </a:t>
            </a:r>
            <a:r>
              <a:rPr lang="en-US" sz="2400" b="1" u="sng" dirty="0">
                <a:solidFill>
                  <a:srgbClr val="C00000"/>
                </a:solidFill>
                <a:latin typeface="Comic Sans MS" pitchFamily="66" charset="0"/>
              </a:rPr>
              <a:t>stated purpose</a:t>
            </a:r>
            <a:r>
              <a:rPr lang="en-US" sz="2400" b="1" dirty="0">
                <a:solidFill>
                  <a:srgbClr val="C00000"/>
                </a:solidFill>
                <a:latin typeface="Comic Sans MS" pitchFamily="66" charset="0"/>
              </a:rPr>
              <a:t> </a:t>
            </a:r>
            <a:r>
              <a:rPr lang="en-US" sz="2400" dirty="0">
                <a:latin typeface="Comic Sans MS" pitchFamily="66" charset="0"/>
              </a:rPr>
              <a:t>(defined in award; note the 	proposal is incorporated in the award)</a:t>
            </a:r>
          </a:p>
        </p:txBody>
      </p:sp>
      <p:sp>
        <p:nvSpPr>
          <p:cNvPr id="918533" name="Text Box 5"/>
          <p:cNvSpPr txBox="1">
            <a:spLocks noChangeArrowheads="1"/>
          </p:cNvSpPr>
          <p:nvPr/>
        </p:nvSpPr>
        <p:spPr bwMode="auto">
          <a:xfrm>
            <a:off x="0" y="2895600"/>
            <a:ext cx="9144000" cy="3785652"/>
          </a:xfrm>
          <a:prstGeom prst="rect">
            <a:avLst/>
          </a:prstGeom>
          <a:noFill/>
          <a:ln w="9525">
            <a:noFill/>
            <a:miter lim="800000"/>
            <a:headEnd/>
            <a:tailEnd/>
          </a:ln>
        </p:spPr>
        <p:txBody>
          <a:bodyPr>
            <a:spAutoFit/>
          </a:bodyPr>
          <a:lstStyle/>
          <a:p>
            <a:pPr lvl="1">
              <a:buClr>
                <a:schemeClr val="tx1"/>
              </a:buClr>
              <a:buFont typeface="Wingdings" pitchFamily="2" charset="2"/>
              <a:buChar char="§"/>
              <a:tabLst>
                <a:tab pos="738188" algn="l"/>
                <a:tab pos="1597025" algn="l"/>
              </a:tabLst>
            </a:pPr>
            <a:r>
              <a:rPr lang="en-US" sz="2400" dirty="0">
                <a:latin typeface="Comic Sans MS" pitchFamily="66" charset="0"/>
              </a:rPr>
              <a:t>  Made for stated </a:t>
            </a:r>
            <a:r>
              <a:rPr lang="en-US" sz="2400" b="1" u="sng" dirty="0">
                <a:solidFill>
                  <a:srgbClr val="C00000"/>
                </a:solidFill>
                <a:latin typeface="Comic Sans MS" pitchFamily="66" charset="0"/>
              </a:rPr>
              <a:t>period</a:t>
            </a:r>
            <a:r>
              <a:rPr lang="en-US" sz="2400" u="sng" dirty="0">
                <a:solidFill>
                  <a:srgbClr val="C00000"/>
                </a:solidFill>
                <a:latin typeface="Comic Sans MS" pitchFamily="66" charset="0"/>
              </a:rPr>
              <a:t> </a:t>
            </a:r>
            <a:r>
              <a:rPr lang="en-US" sz="2400" b="1" u="sng" dirty="0">
                <a:solidFill>
                  <a:srgbClr val="C00000"/>
                </a:solidFill>
                <a:latin typeface="Comic Sans MS" pitchFamily="66" charset="0"/>
              </a:rPr>
              <a:t>of time</a:t>
            </a:r>
            <a:r>
              <a:rPr lang="en-US" sz="2400" b="1" dirty="0">
                <a:solidFill>
                  <a:srgbClr val="C00000"/>
                </a:solidFill>
                <a:latin typeface="Comic Sans MS" pitchFamily="66" charset="0"/>
              </a:rPr>
              <a:t> </a:t>
            </a:r>
            <a:r>
              <a:rPr lang="en-US" sz="2400" dirty="0">
                <a:latin typeface="Comic Sans MS" pitchFamily="66" charset="0"/>
              </a:rPr>
              <a:t>(project period or 	period of performance)</a:t>
            </a:r>
          </a:p>
          <a:p>
            <a:pPr lvl="1">
              <a:buClr>
                <a:schemeClr val="tx1"/>
              </a:buClr>
              <a:buFont typeface="Wingdings" pitchFamily="2" charset="2"/>
              <a:buChar char="§"/>
              <a:tabLst>
                <a:tab pos="738188" algn="l"/>
                <a:tab pos="1597025" algn="l"/>
              </a:tabLst>
            </a:pPr>
            <a:r>
              <a:rPr lang="en-US" sz="2400" dirty="0">
                <a:latin typeface="Comic Sans MS" pitchFamily="66" charset="0"/>
              </a:rPr>
              <a:t>  Made </a:t>
            </a:r>
            <a:r>
              <a:rPr lang="en-US" sz="2400" b="1" dirty="0">
                <a:solidFill>
                  <a:srgbClr val="C00000"/>
                </a:solidFill>
                <a:latin typeface="Comic Sans MS" pitchFamily="66" charset="0"/>
              </a:rPr>
              <a:t>to an organization </a:t>
            </a:r>
            <a:r>
              <a:rPr lang="en-US" sz="2400" dirty="0">
                <a:latin typeface="Comic Sans MS" pitchFamily="66" charset="0"/>
              </a:rPr>
              <a:t>in the </a:t>
            </a:r>
            <a:r>
              <a:rPr lang="en-US" sz="2400" u="sng" dirty="0">
                <a:latin typeface="Comic Sans MS" pitchFamily="66" charset="0"/>
              </a:rPr>
              <a:t>name</a:t>
            </a:r>
            <a:r>
              <a:rPr lang="en-US" sz="2400" dirty="0">
                <a:latin typeface="Comic Sans MS" pitchFamily="66" charset="0"/>
              </a:rPr>
              <a:t> of a Principal 	Investigator (PI)</a:t>
            </a:r>
          </a:p>
          <a:p>
            <a:pPr lvl="1">
              <a:buClr>
                <a:schemeClr val="tx1"/>
              </a:buClr>
              <a:buFont typeface="Wingdings" pitchFamily="2" charset="2"/>
              <a:buChar char="§"/>
              <a:tabLst>
                <a:tab pos="738188" algn="l"/>
                <a:tab pos="1597025" algn="l"/>
              </a:tabLst>
            </a:pPr>
            <a:r>
              <a:rPr lang="en-US" sz="2400" dirty="0">
                <a:latin typeface="Comic Sans MS" pitchFamily="66" charset="0"/>
              </a:rPr>
              <a:t>  </a:t>
            </a:r>
            <a:r>
              <a:rPr lang="en-US" sz="2400" b="1" dirty="0">
                <a:solidFill>
                  <a:srgbClr val="C00000"/>
                </a:solidFill>
                <a:latin typeface="Comic Sans MS" pitchFamily="66" charset="0"/>
              </a:rPr>
              <a:t>No substantial programmatic involvement </a:t>
            </a:r>
            <a:r>
              <a:rPr lang="en-US" sz="2400" dirty="0">
                <a:latin typeface="Comic Sans MS" pitchFamily="66" charset="0"/>
              </a:rPr>
              <a:t>by 	awarding agency</a:t>
            </a:r>
          </a:p>
          <a:p>
            <a:pPr lvl="1">
              <a:buClr>
                <a:schemeClr val="tx1"/>
              </a:buClr>
              <a:buFont typeface="Wingdings" pitchFamily="2" charset="2"/>
              <a:buChar char="§"/>
              <a:tabLst>
                <a:tab pos="738188" algn="l"/>
                <a:tab pos="1597025" algn="l"/>
              </a:tabLst>
            </a:pPr>
            <a:r>
              <a:rPr lang="en-US" sz="2400" dirty="0">
                <a:latin typeface="Comic Sans MS" pitchFamily="66" charset="0"/>
              </a:rPr>
              <a:t>  Initial funding may be </a:t>
            </a:r>
            <a:r>
              <a:rPr lang="en-US" sz="2400" b="1" dirty="0">
                <a:solidFill>
                  <a:srgbClr val="C00000"/>
                </a:solidFill>
                <a:latin typeface="Comic Sans MS" pitchFamily="66" charset="0"/>
              </a:rPr>
              <a:t>annual</a:t>
            </a:r>
            <a:r>
              <a:rPr lang="en-US" sz="2400" dirty="0">
                <a:solidFill>
                  <a:srgbClr val="C00000"/>
                </a:solidFill>
                <a:latin typeface="Comic Sans MS" pitchFamily="66" charset="0"/>
              </a:rPr>
              <a:t>, </a:t>
            </a:r>
            <a:r>
              <a:rPr lang="en-US" sz="2400" b="1" dirty="0">
                <a:solidFill>
                  <a:srgbClr val="C00000"/>
                </a:solidFill>
                <a:latin typeface="Comic Sans MS" pitchFamily="66" charset="0"/>
              </a:rPr>
              <a:t>multi-year</a:t>
            </a:r>
            <a:r>
              <a:rPr lang="en-US" sz="2400" dirty="0">
                <a:solidFill>
                  <a:srgbClr val="C00000"/>
                </a:solidFill>
                <a:latin typeface="Comic Sans MS" pitchFamily="66" charset="0"/>
              </a:rPr>
              <a:t> </a:t>
            </a:r>
            <a:r>
              <a:rPr lang="en-US" sz="2400" dirty="0">
                <a:latin typeface="Comic Sans MS" pitchFamily="66" charset="0"/>
              </a:rPr>
              <a:t>or for 	</a:t>
            </a:r>
            <a:r>
              <a:rPr lang="en-US" sz="2400" b="1" dirty="0">
                <a:solidFill>
                  <a:srgbClr val="C00000"/>
                </a:solidFill>
                <a:latin typeface="Comic Sans MS" pitchFamily="66" charset="0"/>
              </a:rPr>
              <a:t>entire </a:t>
            </a:r>
            <a:r>
              <a:rPr lang="en-US" sz="2400" b="1" dirty="0" smtClean="0">
                <a:solidFill>
                  <a:srgbClr val="C00000"/>
                </a:solidFill>
                <a:latin typeface="Comic Sans MS" pitchFamily="66" charset="0"/>
              </a:rPr>
              <a:t>project period</a:t>
            </a:r>
          </a:p>
          <a:p>
            <a:pPr lvl="1">
              <a:buClr>
                <a:schemeClr val="tx1"/>
              </a:buClr>
              <a:buFont typeface="Wingdings" pitchFamily="2" charset="2"/>
              <a:buChar char="§"/>
              <a:tabLst>
                <a:tab pos="738188" algn="l"/>
                <a:tab pos="1597025" algn="l"/>
              </a:tabLst>
            </a:pPr>
            <a:r>
              <a:rPr lang="en-US" sz="2400" b="1" dirty="0" smtClean="0">
                <a:solidFill>
                  <a:srgbClr val="C00000"/>
                </a:solidFill>
                <a:latin typeface="Comic Sans MS" pitchFamily="66" charset="0"/>
              </a:rPr>
              <a:t> </a:t>
            </a:r>
            <a:r>
              <a:rPr lang="en-US" sz="2400" dirty="0" smtClean="0">
                <a:latin typeface="Comic Sans MS" pitchFamily="66" charset="0"/>
              </a:rPr>
              <a:t>Standard for evaluating performance – </a:t>
            </a:r>
            <a:r>
              <a:rPr lang="en-US" sz="2400" b="1" dirty="0" smtClean="0">
                <a:solidFill>
                  <a:srgbClr val="C00000"/>
                </a:solidFill>
                <a:latin typeface="Comic Sans MS" pitchFamily="66" charset="0"/>
              </a:rPr>
              <a:t>“best effort”</a:t>
            </a:r>
            <a:endParaRPr lang="en-US" sz="2400" b="1" dirty="0">
              <a:solidFill>
                <a:srgbClr val="C00000"/>
              </a:solidFill>
              <a:latin typeface="Comic Sans MS" pitchFamily="66" charset="0"/>
            </a:endParaRPr>
          </a:p>
          <a:p>
            <a:pPr lvl="1">
              <a:buClr>
                <a:schemeClr val="tx1"/>
              </a:buClr>
              <a:buFont typeface="Wingdings" pitchFamily="2" charset="2"/>
              <a:buChar char="§"/>
              <a:tabLst>
                <a:tab pos="738188" algn="l"/>
                <a:tab pos="1597025" algn="l"/>
              </a:tabLst>
            </a:pPr>
            <a:r>
              <a:rPr lang="en-US" sz="2400" dirty="0">
                <a:solidFill>
                  <a:srgbClr val="C00000"/>
                </a:solidFill>
                <a:latin typeface="Comic Sans MS" pitchFamily="66" charset="0"/>
              </a:rPr>
              <a:t>  </a:t>
            </a:r>
            <a:r>
              <a:rPr lang="en-US" sz="2400" b="1" dirty="0">
                <a:solidFill>
                  <a:srgbClr val="C00000"/>
                </a:solidFill>
                <a:latin typeface="Comic Sans MS" pitchFamily="66" charset="0"/>
              </a:rPr>
              <a:t>Minimum of limiting conditions</a:t>
            </a:r>
            <a:endParaRPr lang="en-US" sz="2800" b="1" dirty="0">
              <a:solidFill>
                <a:srgbClr val="C00000"/>
              </a:solidFill>
              <a:latin typeface="Comic Sans MS" pitchFamily="66" charset="0"/>
            </a:endParaRPr>
          </a:p>
        </p:txBody>
      </p:sp>
      <p:sp>
        <p:nvSpPr>
          <p:cNvPr id="5" name="Text Box 2"/>
          <p:cNvSpPr txBox="1">
            <a:spLocks noChangeArrowheads="1"/>
          </p:cNvSpPr>
          <p:nvPr/>
        </p:nvSpPr>
        <p:spPr bwMode="auto">
          <a:xfrm>
            <a:off x="381000" y="152400"/>
            <a:ext cx="8458200" cy="707886"/>
          </a:xfrm>
          <a:prstGeom prst="rect">
            <a:avLst/>
          </a:prstGeom>
          <a:solidFill>
            <a:srgbClr val="C00000"/>
          </a:solidFill>
          <a:ln w="38100">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Grants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853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853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853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853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853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853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57200" y="569912"/>
            <a:ext cx="8229600" cy="2554288"/>
          </a:xfrm>
          <a:prstGeom prst="rect">
            <a:avLst/>
          </a:prstGeom>
          <a:noFill/>
          <a:ln w="9525">
            <a:noFill/>
            <a:miter lim="800000"/>
            <a:headEnd/>
            <a:tailEnd/>
          </a:ln>
        </p:spPr>
        <p:txBody>
          <a:bodyPr>
            <a:spAutoFit/>
          </a:bodyPr>
          <a:lstStyle/>
          <a:p>
            <a:pPr>
              <a:spcBef>
                <a:spcPct val="50000"/>
              </a:spcBef>
            </a:pPr>
            <a:r>
              <a:rPr lang="en-US" sz="3200" b="1" u="sng" dirty="0">
                <a:solidFill>
                  <a:srgbClr val="C00000"/>
                </a:solidFill>
                <a:latin typeface="Comic Sans MS" pitchFamily="66" charset="0"/>
              </a:rPr>
              <a:t>Contract</a:t>
            </a:r>
            <a:r>
              <a:rPr lang="en-US" sz="3200" b="1" dirty="0">
                <a:solidFill>
                  <a:schemeClr val="tx2"/>
                </a:solidFill>
                <a:latin typeface="Comic Sans MS" pitchFamily="66" charset="0"/>
              </a:rPr>
              <a:t> </a:t>
            </a:r>
            <a:r>
              <a:rPr lang="en-US" sz="3200" b="1" dirty="0">
                <a:latin typeface="Comic Sans MS" pitchFamily="66" charset="0"/>
              </a:rPr>
              <a:t>– </a:t>
            </a:r>
            <a:r>
              <a:rPr lang="en-US" sz="3200" dirty="0">
                <a:latin typeface="Comic Sans MS" pitchFamily="66" charset="0"/>
              </a:rPr>
              <a:t>an agreement, </a:t>
            </a:r>
            <a:r>
              <a:rPr lang="en-US" sz="3200" u="sng" dirty="0">
                <a:latin typeface="Comic Sans MS" pitchFamily="66" charset="0"/>
              </a:rPr>
              <a:t>enforceable by law</a:t>
            </a:r>
            <a:r>
              <a:rPr lang="en-US" sz="3200" dirty="0">
                <a:latin typeface="Comic Sans MS" pitchFamily="66" charset="0"/>
              </a:rPr>
              <a:t>, between two or more competent parties, to do or not do something not prohibited by law, for a legal consideration.</a:t>
            </a:r>
          </a:p>
        </p:txBody>
      </p:sp>
      <p:sp>
        <p:nvSpPr>
          <p:cNvPr id="844803" name="Text Box 3"/>
          <p:cNvSpPr txBox="1">
            <a:spLocks noChangeArrowheads="1"/>
          </p:cNvSpPr>
          <p:nvPr/>
        </p:nvSpPr>
        <p:spPr bwMode="auto">
          <a:xfrm>
            <a:off x="457200" y="3505200"/>
            <a:ext cx="8229600" cy="2062163"/>
          </a:xfrm>
          <a:prstGeom prst="rect">
            <a:avLst/>
          </a:prstGeom>
          <a:noFill/>
          <a:ln w="9525">
            <a:noFill/>
            <a:miter lim="800000"/>
            <a:headEnd/>
            <a:tailEnd/>
          </a:ln>
        </p:spPr>
        <p:txBody>
          <a:bodyPr>
            <a:spAutoFit/>
          </a:bodyPr>
          <a:lstStyle/>
          <a:p>
            <a:pPr>
              <a:spcBef>
                <a:spcPct val="50000"/>
              </a:spcBef>
            </a:pPr>
            <a:r>
              <a:rPr lang="en-US" sz="3200" dirty="0">
                <a:latin typeface="Comic Sans MS" pitchFamily="66" charset="0"/>
              </a:rPr>
              <a:t>FAR 2.101 defines a contract as a mutually binding </a:t>
            </a:r>
            <a:r>
              <a:rPr lang="en-US" sz="3200" u="sng" dirty="0">
                <a:latin typeface="Comic Sans MS" pitchFamily="66" charset="0"/>
              </a:rPr>
              <a:t>legal relationship</a:t>
            </a:r>
            <a:r>
              <a:rPr lang="en-US" sz="3200" dirty="0">
                <a:latin typeface="Comic Sans MS" pitchFamily="66" charset="0"/>
              </a:rPr>
              <a:t> that obligates the seller to furnish supplies or services and the buyer to pay for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44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0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457200" y="457200"/>
            <a:ext cx="8229600" cy="5354638"/>
          </a:xfrm>
          <a:prstGeom prst="rect">
            <a:avLst/>
          </a:prstGeom>
          <a:noFill/>
          <a:ln w="9525">
            <a:noFill/>
            <a:miter lim="800000"/>
            <a:headEnd/>
            <a:tailEnd/>
          </a:ln>
        </p:spPr>
        <p:txBody>
          <a:bodyPr>
            <a:spAutoFit/>
          </a:bodyPr>
          <a:lstStyle/>
          <a:p>
            <a:pPr>
              <a:spcBef>
                <a:spcPct val="50000"/>
              </a:spcBef>
            </a:pPr>
            <a:r>
              <a:rPr lang="en-US" sz="3600" b="1" u="sng">
                <a:solidFill>
                  <a:srgbClr val="C00000"/>
                </a:solidFill>
                <a:latin typeface="Comic Sans MS" pitchFamily="66" charset="0"/>
              </a:rPr>
              <a:t>Grant</a:t>
            </a:r>
            <a:r>
              <a:rPr lang="en-US" sz="3600" b="1">
                <a:latin typeface="Comic Sans MS" pitchFamily="66" charset="0"/>
              </a:rPr>
              <a:t> </a:t>
            </a:r>
            <a:r>
              <a:rPr lang="en-US" sz="3600">
                <a:latin typeface="Comic Sans MS" pitchFamily="66" charset="0"/>
              </a:rPr>
              <a:t>– a legal instrument for transferring money, property, or services to the recipient in order to accomplish a public purpose of support or stimulation where there will be</a:t>
            </a:r>
            <a:r>
              <a:rPr lang="en-US" sz="3600" b="1">
                <a:latin typeface="Comic Sans MS" pitchFamily="66" charset="0"/>
              </a:rPr>
              <a:t> </a:t>
            </a:r>
            <a:r>
              <a:rPr lang="en-US" sz="3600" b="1" u="sng">
                <a:solidFill>
                  <a:srgbClr val="C00000"/>
                </a:solidFill>
                <a:latin typeface="Comic Sans MS" pitchFamily="66" charset="0"/>
              </a:rPr>
              <a:t>no substantial involvement between the federal agency and the recipient during performance</a:t>
            </a:r>
            <a:r>
              <a:rPr lang="en-US" sz="3600" b="1">
                <a:solidFill>
                  <a:srgbClr val="C00000"/>
                </a:solidFill>
                <a:latin typeface="Comic Sans MS" pitchFamily="66" charset="0"/>
              </a:rPr>
              <a:t>.</a:t>
            </a:r>
          </a:p>
          <a:p>
            <a:pPr algn="ctr">
              <a:spcBef>
                <a:spcPct val="50000"/>
              </a:spcBef>
            </a:pPr>
            <a:r>
              <a:rPr lang="en-US" sz="3600">
                <a:latin typeface="Comic Sans MS" pitchFamily="66" charset="0"/>
              </a:rPr>
              <a:t>31 U.S.C. 6304</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28600" y="381000"/>
            <a:ext cx="8534400" cy="646113"/>
          </a:xfrm>
          <a:prstGeom prst="rect">
            <a:avLst/>
          </a:prstGeom>
          <a:noFill/>
          <a:ln w="9525">
            <a:noFill/>
            <a:miter lim="800000"/>
            <a:headEnd/>
            <a:tailEnd/>
          </a:ln>
        </p:spPr>
        <p:txBody>
          <a:bodyPr>
            <a:spAutoFit/>
          </a:bodyPr>
          <a:lstStyle/>
          <a:p>
            <a:pPr algn="ctr">
              <a:spcBef>
                <a:spcPct val="50000"/>
              </a:spcBef>
              <a:defRPr/>
            </a:pPr>
            <a:endParaRPr lang="en-US" sz="3600" b="1" dirty="0">
              <a:solidFill>
                <a:schemeClr val="accent6">
                  <a:lumMod val="50000"/>
                </a:schemeClr>
              </a:solidFill>
              <a:latin typeface="Comic Sans MS" pitchFamily="66" charset="0"/>
            </a:endParaRPr>
          </a:p>
        </p:txBody>
      </p:sp>
      <p:sp>
        <p:nvSpPr>
          <p:cNvPr id="20483" name="Text Box 3"/>
          <p:cNvSpPr txBox="1">
            <a:spLocks noChangeArrowheads="1"/>
          </p:cNvSpPr>
          <p:nvPr/>
        </p:nvSpPr>
        <p:spPr bwMode="auto">
          <a:xfrm>
            <a:off x="0" y="914400"/>
            <a:ext cx="9144000" cy="6029343"/>
          </a:xfrm>
          <a:prstGeom prst="rect">
            <a:avLst/>
          </a:prstGeom>
          <a:noFill/>
          <a:ln w="9525">
            <a:noFill/>
            <a:miter lim="800000"/>
            <a:headEnd/>
            <a:tailEnd/>
          </a:ln>
        </p:spPr>
        <p:txBody>
          <a:bodyPr>
            <a:spAutoFit/>
          </a:bodyPr>
          <a:lstStyle/>
          <a:p>
            <a:pPr lvl="1" algn="ctr">
              <a:spcBef>
                <a:spcPct val="10000"/>
              </a:spcBef>
              <a:spcAft>
                <a:spcPct val="10000"/>
              </a:spcAft>
              <a:tabLst>
                <a:tab pos="738188" algn="l"/>
                <a:tab pos="1143000" algn="l"/>
              </a:tabLst>
            </a:pPr>
            <a:r>
              <a:rPr lang="en-US" sz="3000" dirty="0">
                <a:latin typeface="Comic Sans MS" pitchFamily="66" charset="0"/>
              </a:rPr>
              <a:t>Announced by either Competitive RFP or BAA </a:t>
            </a:r>
          </a:p>
          <a:p>
            <a:pPr lvl="1">
              <a:spcBef>
                <a:spcPct val="10000"/>
              </a:spcBef>
              <a:spcAft>
                <a:spcPct val="10000"/>
              </a:spcAft>
              <a:tabLst>
                <a:tab pos="738188" algn="l"/>
                <a:tab pos="1143000" algn="l"/>
              </a:tabLst>
            </a:pPr>
            <a:endParaRPr lang="en-US" sz="400" dirty="0">
              <a:latin typeface="Comic Sans MS" pitchFamily="66" charset="0"/>
            </a:endParaRPr>
          </a:p>
          <a:p>
            <a:pPr marL="400050" lvl="2" indent="-171450">
              <a:spcBef>
                <a:spcPct val="10000"/>
              </a:spcBef>
              <a:spcAft>
                <a:spcPct val="10000"/>
              </a:spcAft>
              <a:buFont typeface="Wingdings" pitchFamily="2" charset="2"/>
              <a:buChar char="§"/>
              <a:tabLst>
                <a:tab pos="738188" algn="l"/>
                <a:tab pos="1143000" algn="l"/>
              </a:tabLst>
            </a:pPr>
            <a:r>
              <a:rPr lang="en-US" sz="2400" dirty="0">
                <a:latin typeface="Comic Sans MS" pitchFamily="66" charset="0"/>
              </a:rPr>
              <a:t>Competition in Contracting Act of 1984 allowed for basic research proposals to use BAA - otherwise RFP or IFB.</a:t>
            </a:r>
          </a:p>
          <a:p>
            <a:pPr marL="400050" lvl="2" indent="-171450">
              <a:spcBef>
                <a:spcPct val="10000"/>
              </a:spcBef>
              <a:spcAft>
                <a:spcPct val="10000"/>
              </a:spcAft>
              <a:buFont typeface="Wingdings" pitchFamily="2" charset="2"/>
              <a:buNone/>
              <a:tabLst>
                <a:tab pos="738188" algn="l"/>
                <a:tab pos="1143000" algn="l"/>
              </a:tabLst>
            </a:pPr>
            <a:endParaRPr lang="en-US" sz="400" dirty="0">
              <a:latin typeface="Comic Sans MS" pitchFamily="66" charset="0"/>
            </a:endParaRPr>
          </a:p>
          <a:p>
            <a:pPr marL="400050" lvl="2" indent="-171450">
              <a:spcBef>
                <a:spcPct val="10000"/>
              </a:spcBef>
              <a:spcAft>
                <a:spcPct val="10000"/>
              </a:spcAft>
              <a:buFont typeface="Wingdings" pitchFamily="2" charset="2"/>
              <a:buChar char="§"/>
              <a:tabLst>
                <a:tab pos="738188" algn="l"/>
                <a:tab pos="1143000" algn="l"/>
              </a:tabLst>
            </a:pPr>
            <a:r>
              <a:rPr lang="en-US" sz="2400" dirty="0">
                <a:latin typeface="Comic Sans MS" pitchFamily="66" charset="0"/>
              </a:rPr>
              <a:t>The Broad Agency Announcement (BAA) is a competitive solicitation procedure used to obtain proposals </a:t>
            </a:r>
            <a:r>
              <a:rPr lang="en-US" sz="2400" b="1" u="sng" dirty="0">
                <a:solidFill>
                  <a:srgbClr val="C00000"/>
                </a:solidFill>
                <a:latin typeface="Comic Sans MS" pitchFamily="66" charset="0"/>
              </a:rPr>
              <a:t>for basic and applied research when that part of the development is not related to the development of a specific system or hardware procurement</a:t>
            </a:r>
            <a:r>
              <a:rPr lang="en-US" sz="2400" b="1" dirty="0">
                <a:solidFill>
                  <a:srgbClr val="C00000"/>
                </a:solidFill>
                <a:latin typeface="Comic Sans MS" pitchFamily="66" charset="0"/>
              </a:rPr>
              <a:t>.</a:t>
            </a:r>
            <a:r>
              <a:rPr lang="en-US" sz="2400" dirty="0">
                <a:latin typeface="Comic Sans MS" pitchFamily="66" charset="0"/>
              </a:rPr>
              <a:t> The BAA is described in FAR 6.102,  “ Use of Competitive Procedures,” and FAR 35.016, “ Broad Agency Announcements.”</a:t>
            </a:r>
          </a:p>
          <a:p>
            <a:pPr marL="400050" lvl="2" indent="-171450">
              <a:spcBef>
                <a:spcPct val="10000"/>
              </a:spcBef>
              <a:spcAft>
                <a:spcPct val="10000"/>
              </a:spcAft>
              <a:buFont typeface="Wingdings" pitchFamily="2" charset="2"/>
              <a:buNone/>
              <a:tabLst>
                <a:tab pos="738188" algn="l"/>
                <a:tab pos="1143000" algn="l"/>
              </a:tabLst>
            </a:pPr>
            <a:endParaRPr lang="en-US" sz="400" dirty="0">
              <a:latin typeface="Comic Sans MS" pitchFamily="66" charset="0"/>
            </a:endParaRPr>
          </a:p>
          <a:p>
            <a:pPr marL="400050" lvl="2" indent="-171450">
              <a:spcBef>
                <a:spcPct val="10000"/>
              </a:spcBef>
              <a:spcAft>
                <a:spcPct val="10000"/>
              </a:spcAft>
              <a:buFont typeface="Wingdings" pitchFamily="2" charset="2"/>
              <a:buChar char="§"/>
              <a:tabLst>
                <a:tab pos="738188" algn="l"/>
                <a:tab pos="1143000" algn="l"/>
              </a:tabLst>
            </a:pPr>
            <a:r>
              <a:rPr lang="en-US" sz="2400" dirty="0">
                <a:latin typeface="Comic Sans MS" pitchFamily="66" charset="0"/>
              </a:rPr>
              <a:t>The type of research solicited under a BAA attempts to increase knowledge in science and/or to advance the state of the art as compared to practical application of knowledge.  </a:t>
            </a:r>
          </a:p>
        </p:txBody>
      </p:sp>
      <p:sp>
        <p:nvSpPr>
          <p:cNvPr id="19460" name="Rectangle 6"/>
          <p:cNvSpPr>
            <a:spLocks noChangeArrowheads="1"/>
          </p:cNvSpPr>
          <p:nvPr/>
        </p:nvSpPr>
        <p:spPr bwMode="auto">
          <a:xfrm>
            <a:off x="55563" y="6946900"/>
            <a:ext cx="9088437" cy="708025"/>
          </a:xfrm>
          <a:prstGeom prst="rect">
            <a:avLst/>
          </a:prstGeom>
          <a:noFill/>
          <a:ln w="12700">
            <a:noFill/>
            <a:miter lim="800000"/>
            <a:headEnd/>
            <a:tailEnd/>
          </a:ln>
        </p:spPr>
        <p:txBody>
          <a:bodyPr anchor="ctr">
            <a:spAutoFit/>
          </a:bodyPr>
          <a:lstStyle/>
          <a:p>
            <a:r>
              <a:rPr lang="en-US" sz="2000">
                <a:latin typeface="Comic Sans MS" pitchFamily="66" charset="0"/>
              </a:rPr>
              <a:t/>
            </a:r>
            <a:br>
              <a:rPr lang="en-US" sz="2000">
                <a:latin typeface="Comic Sans MS" pitchFamily="66" charset="0"/>
              </a:rPr>
            </a:br>
            <a:endParaRPr lang="en-US" sz="2000">
              <a:latin typeface="Comic Sans MS" pitchFamily="66" charset="0"/>
            </a:endParaRPr>
          </a:p>
        </p:txBody>
      </p:sp>
      <p:sp>
        <p:nvSpPr>
          <p:cNvPr id="5" name="Text Box 2"/>
          <p:cNvSpPr txBox="1">
            <a:spLocks noChangeArrowheads="1"/>
          </p:cNvSpPr>
          <p:nvPr/>
        </p:nvSpPr>
        <p:spPr bwMode="auto">
          <a:xfrm>
            <a:off x="304800" y="130314"/>
            <a:ext cx="8610600" cy="707886"/>
          </a:xfrm>
          <a:prstGeom prst="rect">
            <a:avLst/>
          </a:prstGeom>
          <a:solidFill>
            <a:srgbClr val="C00000"/>
          </a:solidFill>
          <a:ln w="38100">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Contracts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04800" y="3111500"/>
            <a:ext cx="1676400" cy="317500"/>
          </a:xfrm>
          <a:prstGeom prst="rect">
            <a:avLst/>
          </a:prstGeom>
          <a:solidFill>
            <a:srgbClr val="FFFF00"/>
          </a:solidFill>
          <a:ln w="12700">
            <a:noFill/>
            <a:miter lim="800000"/>
            <a:headEnd/>
            <a:tailEnd/>
          </a:ln>
        </p:spPr>
        <p:txBody>
          <a:bodyPr wrap="none" anchor="ctr"/>
          <a:lstStyle/>
          <a:p>
            <a:endParaRPr lang="en-US">
              <a:latin typeface="Comic Sans MS" pitchFamily="66" charset="0"/>
            </a:endParaRPr>
          </a:p>
        </p:txBody>
      </p:sp>
      <p:sp>
        <p:nvSpPr>
          <p:cNvPr id="20483" name="Rectangle 3"/>
          <p:cNvSpPr>
            <a:spLocks noChangeArrowheads="1"/>
          </p:cNvSpPr>
          <p:nvPr/>
        </p:nvSpPr>
        <p:spPr bwMode="auto">
          <a:xfrm>
            <a:off x="304800" y="2806700"/>
            <a:ext cx="8153400" cy="317500"/>
          </a:xfrm>
          <a:prstGeom prst="rect">
            <a:avLst/>
          </a:prstGeom>
          <a:solidFill>
            <a:srgbClr val="FFFF00"/>
          </a:solidFill>
          <a:ln w="12700">
            <a:noFill/>
            <a:miter lim="800000"/>
            <a:headEnd/>
            <a:tailEnd/>
          </a:ln>
        </p:spPr>
        <p:txBody>
          <a:bodyPr wrap="none" anchor="ctr"/>
          <a:lstStyle/>
          <a:p>
            <a:endParaRPr lang="en-US">
              <a:latin typeface="Comic Sans MS" pitchFamily="66" charset="0"/>
            </a:endParaRPr>
          </a:p>
        </p:txBody>
      </p:sp>
      <p:sp>
        <p:nvSpPr>
          <p:cNvPr id="20484" name="Rectangle 4"/>
          <p:cNvSpPr>
            <a:spLocks noChangeArrowheads="1"/>
          </p:cNvSpPr>
          <p:nvPr/>
        </p:nvSpPr>
        <p:spPr bwMode="auto">
          <a:xfrm>
            <a:off x="4953000" y="2581275"/>
            <a:ext cx="3505200" cy="238125"/>
          </a:xfrm>
          <a:prstGeom prst="rect">
            <a:avLst/>
          </a:prstGeom>
          <a:solidFill>
            <a:srgbClr val="FFFF66"/>
          </a:solidFill>
          <a:ln w="12700">
            <a:noFill/>
            <a:miter lim="800000"/>
            <a:headEnd/>
            <a:tailEnd/>
          </a:ln>
        </p:spPr>
        <p:txBody>
          <a:bodyPr wrap="none" anchor="ctr"/>
          <a:lstStyle/>
          <a:p>
            <a:endParaRPr lang="en-US">
              <a:latin typeface="Comic Sans MS" pitchFamily="66" charset="0"/>
            </a:endParaRPr>
          </a:p>
        </p:txBody>
      </p:sp>
      <p:sp>
        <p:nvSpPr>
          <p:cNvPr id="20485" name="Text Box 5"/>
          <p:cNvSpPr txBox="1">
            <a:spLocks noChangeArrowheads="1"/>
          </p:cNvSpPr>
          <p:nvPr/>
        </p:nvSpPr>
        <p:spPr bwMode="auto">
          <a:xfrm>
            <a:off x="7680325" y="-87313"/>
            <a:ext cx="184150" cy="144463"/>
          </a:xfrm>
          <a:prstGeom prst="rect">
            <a:avLst/>
          </a:prstGeom>
          <a:noFill/>
          <a:ln w="12700">
            <a:noFill/>
            <a:miter lim="800000"/>
            <a:headEnd/>
            <a:tailEnd/>
          </a:ln>
        </p:spPr>
        <p:txBody>
          <a:bodyPr>
            <a:spAutoFit/>
          </a:bodyPr>
          <a:lstStyle/>
          <a:p>
            <a:endParaRPr lang="en-US">
              <a:latin typeface="Comic Sans MS" pitchFamily="66" charset="0"/>
            </a:endParaRPr>
          </a:p>
        </p:txBody>
      </p:sp>
      <p:sp>
        <p:nvSpPr>
          <p:cNvPr id="20486" name="Text Box 6"/>
          <p:cNvSpPr txBox="1">
            <a:spLocks noChangeArrowheads="1"/>
          </p:cNvSpPr>
          <p:nvPr/>
        </p:nvSpPr>
        <p:spPr bwMode="auto">
          <a:xfrm>
            <a:off x="2057400" y="514350"/>
            <a:ext cx="4876800" cy="476250"/>
          </a:xfrm>
          <a:prstGeom prst="rect">
            <a:avLst/>
          </a:prstGeom>
          <a:noFill/>
          <a:ln w="12700">
            <a:noFill/>
            <a:miter lim="800000"/>
            <a:headEnd/>
            <a:tailEnd/>
          </a:ln>
        </p:spPr>
        <p:txBody>
          <a:bodyPr>
            <a:spAutoFit/>
          </a:bodyPr>
          <a:lstStyle/>
          <a:p>
            <a:pPr algn="ctr">
              <a:spcBef>
                <a:spcPct val="50000"/>
              </a:spcBef>
            </a:pPr>
            <a:r>
              <a:rPr lang="en-US" sz="2400" b="1">
                <a:solidFill>
                  <a:srgbClr val="C00000"/>
                </a:solidFill>
                <a:latin typeface="Comic Sans MS" pitchFamily="66" charset="0"/>
              </a:rPr>
              <a:t>Sample BAA for Contracts</a:t>
            </a:r>
          </a:p>
        </p:txBody>
      </p:sp>
      <p:sp>
        <p:nvSpPr>
          <p:cNvPr id="20487" name="Text Box 7"/>
          <p:cNvSpPr txBox="1">
            <a:spLocks noChangeArrowheads="1"/>
          </p:cNvSpPr>
          <p:nvPr/>
        </p:nvSpPr>
        <p:spPr bwMode="auto">
          <a:xfrm>
            <a:off x="228600" y="2057400"/>
            <a:ext cx="8763000" cy="4594225"/>
          </a:xfrm>
          <a:prstGeom prst="rect">
            <a:avLst/>
          </a:prstGeom>
          <a:noFill/>
          <a:ln w="12700">
            <a:noFill/>
            <a:miter lim="800000"/>
            <a:headEnd/>
            <a:tailEnd/>
          </a:ln>
        </p:spPr>
        <p:txBody>
          <a:bodyPr>
            <a:spAutoFit/>
          </a:bodyPr>
          <a:lstStyle/>
          <a:p>
            <a:pPr>
              <a:spcBef>
                <a:spcPct val="50000"/>
              </a:spcBef>
            </a:pPr>
            <a:r>
              <a:rPr lang="en-US" sz="1800">
                <a:latin typeface="Comic Sans MS" pitchFamily="66" charset="0"/>
              </a:rPr>
              <a:t>U.S. Army Research, Development and Engineering Command – Simulation and Training Technology Center (RDECOM-STTC) issues this Broad Agency Announcement (BAA) under the provisions of paragraphs 35.016 and 6.102 (d) (2) of the Federal Acquisition Regulation (FAR), which provides for the competitive selection of research proposals.  Contract(s) based on responses to this BAA are in full compliance with the provisions of PL 98-269, “The Competition in Contracting Act of 1984.”</a:t>
            </a:r>
          </a:p>
          <a:p>
            <a:pPr>
              <a:spcBef>
                <a:spcPct val="50000"/>
              </a:spcBef>
            </a:pPr>
            <a:endParaRPr lang="en-US" sz="900">
              <a:latin typeface="Comic Sans MS" pitchFamily="66" charset="0"/>
            </a:endParaRPr>
          </a:p>
          <a:p>
            <a:pPr>
              <a:spcBef>
                <a:spcPct val="50000"/>
              </a:spcBef>
            </a:pPr>
            <a:r>
              <a:rPr lang="en-US" sz="1800">
                <a:latin typeface="Comic Sans MS" pitchFamily="66" charset="0"/>
              </a:rPr>
              <a:t>RDECOM-STTC through NAVAIR Orlando Training Systems Division (TSD), contracts with educational institutions, nonprofit organizations, and private industry for research and development (R&amp;D) in those areas covered in Part II of this BAA.  Proposed efforts should address issues in all domains including Advanced Concepts and Requirements (ACR) and Research, Development and Acquisition (RDA).  Contractors are urged to consider cost sharing schemes in cooperation with RDECOM-STTC.  Details of a Cooperative Agreement are provided in Part VI of this document.</a:t>
            </a:r>
          </a:p>
        </p:txBody>
      </p:sp>
      <p:sp>
        <p:nvSpPr>
          <p:cNvPr id="20488" name="Text Box 8"/>
          <p:cNvSpPr txBox="1">
            <a:spLocks noChangeArrowheads="1"/>
          </p:cNvSpPr>
          <p:nvPr/>
        </p:nvSpPr>
        <p:spPr bwMode="auto">
          <a:xfrm>
            <a:off x="7162800" y="509588"/>
            <a:ext cx="1981200" cy="584200"/>
          </a:xfrm>
          <a:prstGeom prst="rect">
            <a:avLst/>
          </a:prstGeom>
          <a:noFill/>
          <a:ln w="12700">
            <a:noFill/>
            <a:miter lim="800000"/>
            <a:headEnd/>
            <a:tailEnd/>
          </a:ln>
        </p:spPr>
        <p:txBody>
          <a:bodyPr>
            <a:spAutoFit/>
          </a:bodyPr>
          <a:lstStyle/>
          <a:p>
            <a:pPr>
              <a:spcBef>
                <a:spcPct val="50000"/>
              </a:spcBef>
            </a:pPr>
            <a:r>
              <a:rPr lang="en-US" sz="1600">
                <a:latin typeface="Comic Sans MS" pitchFamily="66" charset="0"/>
              </a:rPr>
              <a:t>N61339-05-R-0095</a:t>
            </a:r>
          </a:p>
        </p:txBody>
      </p:sp>
      <p:sp>
        <p:nvSpPr>
          <p:cNvPr id="20489" name="Text Box 9"/>
          <p:cNvSpPr txBox="1">
            <a:spLocks noChangeArrowheads="1"/>
          </p:cNvSpPr>
          <p:nvPr/>
        </p:nvSpPr>
        <p:spPr bwMode="auto">
          <a:xfrm>
            <a:off x="2590800" y="1074738"/>
            <a:ext cx="3886200" cy="350837"/>
          </a:xfrm>
          <a:prstGeom prst="rect">
            <a:avLst/>
          </a:prstGeom>
          <a:noFill/>
          <a:ln w="12700">
            <a:noFill/>
            <a:miter lim="800000"/>
            <a:headEnd/>
            <a:tailEnd/>
          </a:ln>
        </p:spPr>
        <p:txBody>
          <a:bodyPr>
            <a:spAutoFit/>
          </a:bodyPr>
          <a:lstStyle/>
          <a:p>
            <a:pPr algn="ctr">
              <a:spcBef>
                <a:spcPct val="50000"/>
              </a:spcBef>
            </a:pPr>
            <a:r>
              <a:rPr lang="en-US" sz="1600" b="1">
                <a:latin typeface="Comic Sans MS" pitchFamily="66" charset="0"/>
              </a:rPr>
              <a:t>PART I - INTRODUCTION</a:t>
            </a:r>
          </a:p>
        </p:txBody>
      </p:sp>
      <p:sp>
        <p:nvSpPr>
          <p:cNvPr id="20490" name="Text Box 10"/>
          <p:cNvSpPr txBox="1">
            <a:spLocks noChangeArrowheads="1"/>
          </p:cNvSpPr>
          <p:nvPr/>
        </p:nvSpPr>
        <p:spPr bwMode="auto">
          <a:xfrm>
            <a:off x="228600" y="1716088"/>
            <a:ext cx="1752600" cy="350837"/>
          </a:xfrm>
          <a:prstGeom prst="rect">
            <a:avLst/>
          </a:prstGeom>
          <a:noFill/>
          <a:ln w="12700">
            <a:noFill/>
            <a:miter lim="800000"/>
            <a:headEnd/>
            <a:tailEnd/>
          </a:ln>
        </p:spPr>
        <p:txBody>
          <a:bodyPr>
            <a:spAutoFit/>
          </a:bodyPr>
          <a:lstStyle/>
          <a:p>
            <a:pPr>
              <a:spcBef>
                <a:spcPct val="50000"/>
              </a:spcBef>
            </a:pPr>
            <a:r>
              <a:rPr lang="en-US" sz="1600" b="1">
                <a:latin typeface="Comic Sans MS" pitchFamily="66" charset="0"/>
              </a:rPr>
              <a:t>AUTHORITY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533400" y="762000"/>
            <a:ext cx="8458200" cy="5554663"/>
          </a:xfrm>
          <a:prstGeom prst="rect">
            <a:avLst/>
          </a:prstGeom>
          <a:noFill/>
          <a:ln w="12700">
            <a:noFill/>
            <a:miter lim="800000"/>
            <a:headEnd/>
            <a:tailEnd/>
          </a:ln>
        </p:spPr>
        <p:txBody>
          <a:bodyPr anchor="ctr">
            <a:spAutoFit/>
          </a:bodyPr>
          <a:lstStyle/>
          <a:p>
            <a:r>
              <a:rPr lang="en-US" sz="2400" b="1" u="sng">
                <a:solidFill>
                  <a:srgbClr val="C00000"/>
                </a:solidFill>
                <a:latin typeface="Comic Sans MS" pitchFamily="66" charset="0"/>
              </a:rPr>
              <a:t>Differences Between a BAA and a Competitive RFP</a:t>
            </a:r>
          </a:p>
          <a:p>
            <a:r>
              <a:rPr lang="en-US" sz="1800">
                <a:latin typeface="Comic Sans MS" pitchFamily="66" charset="0"/>
              </a:rPr>
              <a:t/>
            </a:r>
            <a:br>
              <a:rPr lang="en-US" sz="1800">
                <a:latin typeface="Comic Sans MS" pitchFamily="66" charset="0"/>
              </a:rPr>
            </a:br>
            <a:r>
              <a:rPr lang="en-US" sz="2000">
                <a:latin typeface="Comic Sans MS" pitchFamily="66" charset="0"/>
              </a:rPr>
              <a:t>(1) </a:t>
            </a:r>
            <a:r>
              <a:rPr lang="en-US" sz="2000" b="1">
                <a:solidFill>
                  <a:srgbClr val="C00000"/>
                </a:solidFill>
                <a:latin typeface="Comic Sans MS" pitchFamily="66" charset="0"/>
              </a:rPr>
              <a:t>Type of Research and Development</a:t>
            </a:r>
            <a:r>
              <a:rPr lang="en-US" sz="2000">
                <a:solidFill>
                  <a:srgbClr val="C00000"/>
                </a:solidFill>
                <a:latin typeface="Comic Sans MS" pitchFamily="66" charset="0"/>
              </a:rPr>
              <a:t> </a:t>
            </a:r>
            <a:r>
              <a:rPr lang="en-US" sz="2000">
                <a:latin typeface="Comic Sans MS" pitchFamily="66" charset="0"/>
              </a:rPr>
              <a:t/>
            </a:r>
            <a:br>
              <a:rPr lang="en-US" sz="2000">
                <a:latin typeface="Comic Sans MS" pitchFamily="66" charset="0"/>
              </a:rPr>
            </a:br>
            <a:r>
              <a:rPr lang="en-US" sz="1800">
                <a:latin typeface="Comic Sans MS" pitchFamily="66" charset="0"/>
              </a:rPr>
              <a:t/>
            </a:r>
            <a:br>
              <a:rPr lang="en-US" sz="1800">
                <a:latin typeface="Comic Sans MS" pitchFamily="66" charset="0"/>
              </a:rPr>
            </a:br>
            <a:r>
              <a:rPr lang="en-US" sz="2000" b="1">
                <a:solidFill>
                  <a:srgbClr val="C00000"/>
                </a:solidFill>
                <a:latin typeface="Comic Sans MS" pitchFamily="66" charset="0"/>
              </a:rPr>
              <a:t>RFP</a:t>
            </a:r>
            <a:r>
              <a:rPr lang="en-US" sz="2000">
                <a:solidFill>
                  <a:srgbClr val="C00000"/>
                </a:solidFill>
                <a:latin typeface="Comic Sans MS" pitchFamily="66" charset="0"/>
              </a:rPr>
              <a:t> </a:t>
            </a:r>
            <a:r>
              <a:rPr lang="en-US" sz="2000">
                <a:latin typeface="Comic Sans MS" pitchFamily="66" charset="0"/>
              </a:rPr>
              <a:t>- Focusing on a specific system or hardware solution. </a:t>
            </a:r>
            <a:br>
              <a:rPr lang="en-US" sz="2000">
                <a:latin typeface="Comic Sans MS" pitchFamily="66" charset="0"/>
              </a:rPr>
            </a:br>
            <a:r>
              <a:rPr lang="en-US" sz="2000" b="1">
                <a:solidFill>
                  <a:srgbClr val="C00000"/>
                </a:solidFill>
                <a:latin typeface="Comic Sans MS" pitchFamily="66" charset="0"/>
              </a:rPr>
              <a:t>BAA</a:t>
            </a:r>
            <a:r>
              <a:rPr lang="en-US" sz="2000">
                <a:latin typeface="Comic Sans MS" pitchFamily="66" charset="0"/>
              </a:rPr>
              <a:t>- Scientific study and experimentation directed toward advancing the state-of-the-art or increasing knowledge or understanding.</a:t>
            </a:r>
            <a:r>
              <a:rPr lang="en-US" sz="1900">
                <a:latin typeface="Comic Sans MS" pitchFamily="66" charset="0"/>
              </a:rPr>
              <a:t> </a:t>
            </a:r>
            <a:r>
              <a:rPr lang="en-US" sz="1800">
                <a:latin typeface="Comic Sans MS" pitchFamily="66" charset="0"/>
              </a:rPr>
              <a:t/>
            </a:r>
            <a:br>
              <a:rPr lang="en-US" sz="1800">
                <a:latin typeface="Comic Sans MS" pitchFamily="66" charset="0"/>
              </a:rPr>
            </a:br>
            <a:r>
              <a:rPr lang="en-US" sz="1800">
                <a:latin typeface="Comic Sans MS" pitchFamily="66" charset="0"/>
              </a:rPr>
              <a:t/>
            </a:r>
            <a:br>
              <a:rPr lang="en-US" sz="1800">
                <a:latin typeface="Comic Sans MS" pitchFamily="66" charset="0"/>
              </a:rPr>
            </a:br>
            <a:r>
              <a:rPr lang="en-US" sz="2000">
                <a:latin typeface="Comic Sans MS" pitchFamily="66" charset="0"/>
              </a:rPr>
              <a:t>(2) </a:t>
            </a:r>
            <a:r>
              <a:rPr lang="en-US" sz="2000" b="1">
                <a:solidFill>
                  <a:srgbClr val="C00000"/>
                </a:solidFill>
                <a:latin typeface="Comic Sans MS" pitchFamily="66" charset="0"/>
              </a:rPr>
              <a:t>Statement of Work</a:t>
            </a:r>
            <a:r>
              <a:rPr lang="en-US" sz="2000">
                <a:latin typeface="Comic Sans MS" pitchFamily="66" charset="0"/>
              </a:rPr>
              <a:t> </a:t>
            </a:r>
            <a:br>
              <a:rPr lang="en-US" sz="2000">
                <a:latin typeface="Comic Sans MS" pitchFamily="66" charset="0"/>
              </a:rPr>
            </a:br>
            <a:r>
              <a:rPr lang="en-US" sz="2000">
                <a:latin typeface="Comic Sans MS" pitchFamily="66" charset="0"/>
              </a:rPr>
              <a:t/>
            </a:r>
            <a:br>
              <a:rPr lang="en-US" sz="2000">
                <a:latin typeface="Comic Sans MS" pitchFamily="66" charset="0"/>
              </a:rPr>
            </a:br>
            <a:r>
              <a:rPr lang="en-US" sz="2000" b="1">
                <a:solidFill>
                  <a:srgbClr val="C00000"/>
                </a:solidFill>
                <a:latin typeface="Comic Sans MS" pitchFamily="66" charset="0"/>
              </a:rPr>
              <a:t>RFP</a:t>
            </a:r>
            <a:r>
              <a:rPr lang="en-US" sz="2000">
                <a:latin typeface="Comic Sans MS" pitchFamily="66" charset="0"/>
              </a:rPr>
              <a:t>- The Government drafts a common SOW to which all offerors propose. </a:t>
            </a:r>
            <a:br>
              <a:rPr lang="en-US" sz="2000">
                <a:latin typeface="Comic Sans MS" pitchFamily="66" charset="0"/>
              </a:rPr>
            </a:br>
            <a:r>
              <a:rPr lang="en-US" sz="2000" b="1">
                <a:solidFill>
                  <a:srgbClr val="C00000"/>
                </a:solidFill>
                <a:latin typeface="Comic Sans MS" pitchFamily="66" charset="0"/>
              </a:rPr>
              <a:t>BAA</a:t>
            </a:r>
            <a:r>
              <a:rPr lang="en-US" sz="2000">
                <a:latin typeface="Comic Sans MS" pitchFamily="66" charset="0"/>
              </a:rPr>
              <a:t>- The Government drafts a statement of the problem or general research interest. Each offeror proposes its own statement of work and technical approach.</a:t>
            </a:r>
            <a:br>
              <a:rPr lang="en-US" sz="2000">
                <a:latin typeface="Comic Sans MS" pitchFamily="66" charset="0"/>
              </a:rPr>
            </a:br>
            <a:r>
              <a:rPr lang="en-US" sz="1800">
                <a:latin typeface="Comic Sans MS" pitchFamily="66" charset="0"/>
              </a:rPr>
              <a:t/>
            </a:r>
            <a:br>
              <a:rPr lang="en-US" sz="1800">
                <a:latin typeface="Comic Sans MS" pitchFamily="66" charset="0"/>
              </a:rPr>
            </a:br>
            <a:endParaRPr lang="en-US" sz="1900">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533400" y="771525"/>
            <a:ext cx="8458200" cy="5046663"/>
          </a:xfrm>
          <a:prstGeom prst="rect">
            <a:avLst/>
          </a:prstGeom>
          <a:noFill/>
          <a:ln w="12700">
            <a:noFill/>
            <a:miter lim="800000"/>
            <a:headEnd/>
            <a:tailEnd/>
          </a:ln>
        </p:spPr>
        <p:txBody>
          <a:bodyPr anchor="ctr">
            <a:spAutoFit/>
          </a:bodyPr>
          <a:lstStyle/>
          <a:p>
            <a:r>
              <a:rPr lang="en-US" sz="2400" b="1" u="sng">
                <a:solidFill>
                  <a:srgbClr val="C00000"/>
                </a:solidFill>
                <a:latin typeface="Comic Sans MS" pitchFamily="66" charset="0"/>
              </a:rPr>
              <a:t>Differences Between a BAA and a Competitive RFP</a:t>
            </a:r>
          </a:p>
          <a:p>
            <a:r>
              <a:rPr lang="en-US" sz="1800">
                <a:latin typeface="Comic Sans MS" pitchFamily="66" charset="0"/>
              </a:rPr>
              <a:t/>
            </a:r>
            <a:br>
              <a:rPr lang="en-US" sz="1800">
                <a:latin typeface="Comic Sans MS" pitchFamily="66" charset="0"/>
              </a:rPr>
            </a:br>
            <a:r>
              <a:rPr lang="en-US" sz="2000">
                <a:latin typeface="Comic Sans MS" pitchFamily="66" charset="0"/>
              </a:rPr>
              <a:t>(3) </a:t>
            </a:r>
            <a:r>
              <a:rPr lang="en-US" sz="2000" b="1">
                <a:solidFill>
                  <a:srgbClr val="C00000"/>
                </a:solidFill>
                <a:latin typeface="Comic Sans MS" pitchFamily="66" charset="0"/>
              </a:rPr>
              <a:t>Proposal Comparison</a:t>
            </a:r>
            <a:r>
              <a:rPr lang="en-US" sz="2000" b="1">
                <a:solidFill>
                  <a:srgbClr val="1C9903"/>
                </a:solidFill>
                <a:latin typeface="Comic Sans MS" pitchFamily="66" charset="0"/>
              </a:rPr>
              <a:t> </a:t>
            </a:r>
            <a:br>
              <a:rPr lang="en-US" sz="2000" b="1">
                <a:solidFill>
                  <a:srgbClr val="1C9903"/>
                </a:solidFill>
                <a:latin typeface="Comic Sans MS" pitchFamily="66" charset="0"/>
              </a:rPr>
            </a:br>
            <a:endParaRPr lang="en-US" sz="2000">
              <a:latin typeface="Comic Sans MS" pitchFamily="66" charset="0"/>
            </a:endParaRPr>
          </a:p>
          <a:p>
            <a:r>
              <a:rPr lang="en-US" sz="2000" b="1">
                <a:solidFill>
                  <a:srgbClr val="C00000"/>
                </a:solidFill>
                <a:latin typeface="Comic Sans MS" pitchFamily="66" charset="0"/>
              </a:rPr>
              <a:t>RFP</a:t>
            </a:r>
            <a:r>
              <a:rPr lang="en-US" sz="2000">
                <a:latin typeface="Comic Sans MS" pitchFamily="66" charset="0"/>
              </a:rPr>
              <a:t> -All proposals are supposed to do the same thing. Winner is selected by comparing proposals. </a:t>
            </a:r>
            <a:br>
              <a:rPr lang="en-US" sz="2000">
                <a:latin typeface="Comic Sans MS" pitchFamily="66" charset="0"/>
              </a:rPr>
            </a:br>
            <a:r>
              <a:rPr lang="en-US" sz="2000" b="1">
                <a:solidFill>
                  <a:srgbClr val="C00000"/>
                </a:solidFill>
                <a:latin typeface="Comic Sans MS" pitchFamily="66" charset="0"/>
              </a:rPr>
              <a:t>BAA</a:t>
            </a:r>
            <a:r>
              <a:rPr lang="en-US" sz="2000">
                <a:latin typeface="Comic Sans MS" pitchFamily="66" charset="0"/>
              </a:rPr>
              <a:t>- Proposals contain stand-alone unique solutions. They are not compared to one another. </a:t>
            </a:r>
          </a:p>
          <a:p>
            <a:endParaRPr lang="en-US" sz="2000">
              <a:latin typeface="Comic Sans MS" pitchFamily="66" charset="0"/>
            </a:endParaRPr>
          </a:p>
          <a:p>
            <a:r>
              <a:rPr lang="en-US" sz="2000">
                <a:latin typeface="Comic Sans MS" pitchFamily="66" charset="0"/>
              </a:rPr>
              <a:t>(4) </a:t>
            </a:r>
            <a:r>
              <a:rPr lang="en-US" sz="2000" b="1">
                <a:solidFill>
                  <a:srgbClr val="C00000"/>
                </a:solidFill>
                <a:latin typeface="Comic Sans MS" pitchFamily="66" charset="0"/>
              </a:rPr>
              <a:t>Nature of the Competition</a:t>
            </a:r>
            <a:r>
              <a:rPr lang="en-US" sz="2000" b="1">
                <a:solidFill>
                  <a:srgbClr val="1C9903"/>
                </a:solidFill>
                <a:latin typeface="Comic Sans MS" pitchFamily="66" charset="0"/>
              </a:rPr>
              <a:t/>
            </a:r>
            <a:br>
              <a:rPr lang="en-US" sz="2000" b="1">
                <a:solidFill>
                  <a:srgbClr val="1C9903"/>
                </a:solidFill>
                <a:latin typeface="Comic Sans MS" pitchFamily="66" charset="0"/>
              </a:rPr>
            </a:br>
            <a:r>
              <a:rPr lang="en-US" sz="2000">
                <a:latin typeface="Comic Sans MS" pitchFamily="66" charset="0"/>
              </a:rPr>
              <a:t/>
            </a:r>
            <a:br>
              <a:rPr lang="en-US" sz="2000">
                <a:latin typeface="Comic Sans MS" pitchFamily="66" charset="0"/>
              </a:rPr>
            </a:br>
            <a:r>
              <a:rPr lang="en-US" sz="2000" b="1">
                <a:solidFill>
                  <a:srgbClr val="C00000"/>
                </a:solidFill>
                <a:latin typeface="Comic Sans MS" pitchFamily="66" charset="0"/>
              </a:rPr>
              <a:t>RFP</a:t>
            </a:r>
            <a:r>
              <a:rPr lang="en-US" sz="2000">
                <a:latin typeface="Comic Sans MS" pitchFamily="66" charset="0"/>
              </a:rPr>
              <a:t>- Proposals address common SOW and compete, one against another. Cost, price, or best value, is often the deciding factor. </a:t>
            </a:r>
            <a:br>
              <a:rPr lang="en-US" sz="2000">
                <a:latin typeface="Comic Sans MS" pitchFamily="66" charset="0"/>
              </a:rPr>
            </a:br>
            <a:r>
              <a:rPr lang="en-US" sz="2000" b="1">
                <a:solidFill>
                  <a:srgbClr val="C00000"/>
                </a:solidFill>
                <a:latin typeface="Comic Sans MS" pitchFamily="66" charset="0"/>
              </a:rPr>
              <a:t>BAA</a:t>
            </a:r>
            <a:r>
              <a:rPr lang="en-US" sz="2000">
                <a:latin typeface="Comic Sans MS" pitchFamily="66" charset="0"/>
              </a:rPr>
              <a:t>- Each proposal presents a separate approach to solving the problem. There is technical competition in the “marketplace of ideas.” Cost or price is rarely the deciding factor on the winning proposal.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533400" y="762000"/>
            <a:ext cx="8458200" cy="2892425"/>
          </a:xfrm>
          <a:prstGeom prst="rect">
            <a:avLst/>
          </a:prstGeom>
          <a:noFill/>
          <a:ln w="12700">
            <a:noFill/>
            <a:miter lim="800000"/>
            <a:headEnd/>
            <a:tailEnd/>
          </a:ln>
        </p:spPr>
        <p:txBody>
          <a:bodyPr anchor="ctr">
            <a:spAutoFit/>
          </a:bodyPr>
          <a:lstStyle/>
          <a:p>
            <a:r>
              <a:rPr lang="en-US" sz="2400" b="1" u="sng">
                <a:solidFill>
                  <a:srgbClr val="C00000"/>
                </a:solidFill>
                <a:latin typeface="Comic Sans MS" pitchFamily="66" charset="0"/>
              </a:rPr>
              <a:t>Differences Between a BAA and a Competitive RFP</a:t>
            </a:r>
          </a:p>
          <a:p>
            <a:r>
              <a:rPr lang="en-US" sz="1800">
                <a:latin typeface="Comic Sans MS" pitchFamily="66" charset="0"/>
              </a:rPr>
              <a:t/>
            </a:r>
            <a:br>
              <a:rPr lang="en-US" sz="1800">
                <a:latin typeface="Comic Sans MS" pitchFamily="66" charset="0"/>
              </a:rPr>
            </a:br>
            <a:r>
              <a:rPr lang="en-US" sz="1800">
                <a:latin typeface="Comic Sans MS" pitchFamily="66" charset="0"/>
              </a:rPr>
              <a:t>(</a:t>
            </a:r>
            <a:r>
              <a:rPr lang="en-US" sz="2000">
                <a:latin typeface="Comic Sans MS" pitchFamily="66" charset="0"/>
              </a:rPr>
              <a:t>5) </a:t>
            </a:r>
            <a:r>
              <a:rPr lang="en-US" sz="2000" b="1">
                <a:solidFill>
                  <a:srgbClr val="C00000"/>
                </a:solidFill>
                <a:latin typeface="Comic Sans MS" pitchFamily="66" charset="0"/>
              </a:rPr>
              <a:t>Evaluation Process</a:t>
            </a:r>
            <a:r>
              <a:rPr lang="en-US" sz="2000" b="1">
                <a:solidFill>
                  <a:srgbClr val="1C9903"/>
                </a:solidFill>
                <a:latin typeface="Comic Sans MS" pitchFamily="66" charset="0"/>
              </a:rPr>
              <a:t/>
            </a:r>
            <a:br>
              <a:rPr lang="en-US" sz="2000" b="1">
                <a:solidFill>
                  <a:srgbClr val="1C9903"/>
                </a:solidFill>
                <a:latin typeface="Comic Sans MS" pitchFamily="66" charset="0"/>
              </a:rPr>
            </a:br>
            <a:r>
              <a:rPr lang="en-US" sz="2000">
                <a:latin typeface="Comic Sans MS" pitchFamily="66" charset="0"/>
              </a:rPr>
              <a:t/>
            </a:r>
            <a:br>
              <a:rPr lang="en-US" sz="2000">
                <a:latin typeface="Comic Sans MS" pitchFamily="66" charset="0"/>
              </a:rPr>
            </a:br>
            <a:r>
              <a:rPr lang="en-US" sz="2000" b="1">
                <a:solidFill>
                  <a:srgbClr val="C00000"/>
                </a:solidFill>
                <a:latin typeface="Comic Sans MS" pitchFamily="66" charset="0"/>
              </a:rPr>
              <a:t>RFP</a:t>
            </a:r>
            <a:r>
              <a:rPr lang="en-US" sz="2000">
                <a:latin typeface="Comic Sans MS" pitchFamily="66" charset="0"/>
              </a:rPr>
              <a:t>- An RFP follows very closely a predetermined source selection plan. </a:t>
            </a:r>
            <a:br>
              <a:rPr lang="en-US" sz="2000">
                <a:latin typeface="Comic Sans MS" pitchFamily="66" charset="0"/>
              </a:rPr>
            </a:br>
            <a:r>
              <a:rPr lang="en-US" sz="2000" b="1">
                <a:solidFill>
                  <a:srgbClr val="C00000"/>
                </a:solidFill>
                <a:latin typeface="Comic Sans MS" pitchFamily="66" charset="0"/>
              </a:rPr>
              <a:t>BAA</a:t>
            </a:r>
            <a:r>
              <a:rPr lang="en-US" sz="2000">
                <a:latin typeface="Comic Sans MS" pitchFamily="66" charset="0"/>
              </a:rPr>
              <a:t>- Proposals undergo a scientific review process. A proposal that is otherwise weak could be selected if it shows great technical promise, such as a risky but perhaps revolutionary approach.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28600" y="304800"/>
            <a:ext cx="8534400" cy="708025"/>
          </a:xfrm>
          <a:prstGeom prst="rect">
            <a:avLst/>
          </a:prstGeom>
          <a:noFill/>
          <a:ln w="9525">
            <a:noFill/>
            <a:miter lim="800000"/>
            <a:headEnd/>
            <a:tailEnd/>
          </a:ln>
        </p:spPr>
        <p:txBody>
          <a:bodyPr>
            <a:spAutoFit/>
          </a:bodyPr>
          <a:lstStyle/>
          <a:p>
            <a:pPr algn="ctr">
              <a:spcBef>
                <a:spcPct val="50000"/>
              </a:spcBef>
              <a:defRPr/>
            </a:pPr>
            <a:r>
              <a:rPr lang="en-US" sz="4000" b="1" dirty="0">
                <a:solidFill>
                  <a:schemeClr val="accent6">
                    <a:lumMod val="50000"/>
                  </a:schemeClr>
                </a:solidFill>
                <a:latin typeface="Comic Sans MS" pitchFamily="66" charset="0"/>
              </a:rPr>
              <a:t>Contracts</a:t>
            </a:r>
          </a:p>
        </p:txBody>
      </p:sp>
      <p:sp>
        <p:nvSpPr>
          <p:cNvPr id="24579" name="Text Box 3"/>
          <p:cNvSpPr txBox="1">
            <a:spLocks noChangeArrowheads="1"/>
          </p:cNvSpPr>
          <p:nvPr/>
        </p:nvSpPr>
        <p:spPr bwMode="auto">
          <a:xfrm>
            <a:off x="152400" y="914400"/>
            <a:ext cx="8763000" cy="1852815"/>
          </a:xfrm>
          <a:prstGeom prst="rect">
            <a:avLst/>
          </a:prstGeom>
          <a:noFill/>
          <a:ln w="9525">
            <a:noFill/>
            <a:miter lim="800000"/>
            <a:headEnd/>
            <a:tailEnd/>
          </a:ln>
        </p:spPr>
        <p:txBody>
          <a:bodyPr wrap="square">
            <a:spAutoFit/>
          </a:bodyPr>
          <a:lstStyle/>
          <a:p>
            <a:pPr marL="57150" lvl="1" indent="400050">
              <a:spcBef>
                <a:spcPct val="10000"/>
              </a:spcBef>
              <a:spcAft>
                <a:spcPct val="10000"/>
              </a:spcAft>
              <a:buFont typeface="Wingdings" pitchFamily="2" charset="2"/>
              <a:buChar char="§"/>
              <a:tabLst>
                <a:tab pos="228600" algn="l"/>
                <a:tab pos="285750" algn="l"/>
                <a:tab pos="738188" algn="l"/>
                <a:tab pos="1597025" algn="l"/>
              </a:tabLst>
            </a:pPr>
            <a:r>
              <a:rPr lang="en-US" sz="2200" dirty="0" smtClean="0">
                <a:latin typeface="Comic Sans MS" pitchFamily="66" charset="0"/>
              </a:rPr>
              <a:t>BAA </a:t>
            </a:r>
            <a:r>
              <a:rPr lang="en-US" sz="2200" dirty="0">
                <a:latin typeface="Comic Sans MS" pitchFamily="66" charset="0"/>
              </a:rPr>
              <a:t>– Competition in Contracting Act of 1984 allowed 	</a:t>
            </a:r>
            <a:r>
              <a:rPr lang="en-US" sz="2200" dirty="0" smtClean="0">
                <a:latin typeface="Comic Sans MS" pitchFamily="66" charset="0"/>
              </a:rPr>
              <a:t>	   for </a:t>
            </a:r>
            <a:r>
              <a:rPr lang="en-US" sz="2200" dirty="0">
                <a:latin typeface="Comic Sans MS" pitchFamily="66" charset="0"/>
              </a:rPr>
              <a:t>basic research proposals; otherwise RFP or IFB</a:t>
            </a:r>
          </a:p>
          <a:p>
            <a:pPr marL="57150" lvl="1" indent="400050">
              <a:spcBef>
                <a:spcPct val="10000"/>
              </a:spcBef>
              <a:spcAft>
                <a:spcPct val="10000"/>
              </a:spcAft>
              <a:buFont typeface="Wingdings" pitchFamily="2" charset="2"/>
              <a:buChar char="§"/>
              <a:tabLst>
                <a:tab pos="228600" algn="l"/>
                <a:tab pos="285750" algn="l"/>
                <a:tab pos="738188" algn="l"/>
                <a:tab pos="1597025" algn="l"/>
              </a:tabLst>
            </a:pPr>
            <a:r>
              <a:rPr lang="en-US" sz="2200" dirty="0">
                <a:latin typeface="Comic Sans MS" pitchFamily="66" charset="0"/>
              </a:rPr>
              <a:t> </a:t>
            </a:r>
            <a:r>
              <a:rPr lang="en-US" sz="2200" dirty="0" smtClean="0">
                <a:latin typeface="Comic Sans MS" pitchFamily="66" charset="0"/>
              </a:rPr>
              <a:t>Mutually </a:t>
            </a:r>
            <a:r>
              <a:rPr lang="en-US" sz="2200" b="1" dirty="0">
                <a:solidFill>
                  <a:srgbClr val="C00000"/>
                </a:solidFill>
                <a:latin typeface="Comic Sans MS" pitchFamily="66" charset="0"/>
              </a:rPr>
              <a:t>binding legal relationship </a:t>
            </a:r>
            <a:r>
              <a:rPr lang="en-US" sz="2200" dirty="0">
                <a:latin typeface="Comic Sans MS" pitchFamily="66" charset="0"/>
              </a:rPr>
              <a:t>that binds the seller </a:t>
            </a:r>
            <a:r>
              <a:rPr lang="en-US" sz="2200" dirty="0" smtClean="0">
                <a:latin typeface="Comic Sans MS" pitchFamily="66" charset="0"/>
              </a:rPr>
              <a:t>to 	    deliver </a:t>
            </a:r>
            <a:r>
              <a:rPr lang="en-US" sz="2200" dirty="0">
                <a:latin typeface="Comic Sans MS" pitchFamily="66" charset="0"/>
              </a:rPr>
              <a:t>certain specified goods or services </a:t>
            </a:r>
            <a:r>
              <a:rPr lang="en-US" sz="2200" dirty="0" smtClean="0">
                <a:latin typeface="Comic Sans MS" pitchFamily="66" charset="0"/>
              </a:rPr>
              <a:t>(</a:t>
            </a:r>
            <a:r>
              <a:rPr lang="en-US" sz="2200" dirty="0">
                <a:latin typeface="Comic Sans MS" pitchFamily="66" charset="0"/>
              </a:rPr>
              <a:t>deliverables) in </a:t>
            </a:r>
            <a:r>
              <a:rPr lang="en-US" sz="2200" dirty="0" smtClean="0">
                <a:latin typeface="Comic Sans MS" pitchFamily="66" charset="0"/>
              </a:rPr>
              <a:t>	    exchange </a:t>
            </a:r>
            <a:r>
              <a:rPr lang="en-US" sz="2200" dirty="0">
                <a:latin typeface="Comic Sans MS" pitchFamily="66" charset="0"/>
              </a:rPr>
              <a:t>for </a:t>
            </a:r>
            <a:r>
              <a:rPr lang="en-US" sz="2200" dirty="0" smtClean="0">
                <a:latin typeface="Comic Sans MS" pitchFamily="66" charset="0"/>
              </a:rPr>
              <a:t>a </a:t>
            </a:r>
            <a:r>
              <a:rPr lang="en-US" sz="2200" dirty="0">
                <a:latin typeface="Comic Sans MS" pitchFamily="66" charset="0"/>
              </a:rPr>
              <a:t>specified </a:t>
            </a:r>
            <a:r>
              <a:rPr lang="en-US" sz="2200" dirty="0" smtClean="0">
                <a:latin typeface="Comic Sans MS" pitchFamily="66" charset="0"/>
              </a:rPr>
              <a:t>consideration, e.g., money</a:t>
            </a:r>
            <a:endParaRPr lang="en-US" sz="2200" dirty="0">
              <a:latin typeface="Comic Sans MS" pitchFamily="66" charset="0"/>
            </a:endParaRPr>
          </a:p>
        </p:txBody>
      </p:sp>
      <p:sp>
        <p:nvSpPr>
          <p:cNvPr id="911364" name="Text Box 4"/>
          <p:cNvSpPr txBox="1">
            <a:spLocks noChangeArrowheads="1"/>
          </p:cNvSpPr>
          <p:nvPr/>
        </p:nvSpPr>
        <p:spPr bwMode="auto">
          <a:xfrm>
            <a:off x="152400" y="2743200"/>
            <a:ext cx="8763000" cy="3850285"/>
          </a:xfrm>
          <a:prstGeom prst="rect">
            <a:avLst/>
          </a:prstGeom>
          <a:noFill/>
          <a:ln w="9525">
            <a:noFill/>
            <a:miter lim="800000"/>
            <a:headEnd/>
            <a:tailEnd/>
          </a:ln>
        </p:spPr>
        <p:txBody>
          <a:bodyPr>
            <a:spAutoFit/>
          </a:bodyPr>
          <a:lstStyle/>
          <a:p>
            <a:pPr marL="57150" lvl="1">
              <a:spcBef>
                <a:spcPct val="10000"/>
              </a:spcBef>
              <a:spcAft>
                <a:spcPct val="10000"/>
              </a:spcAft>
              <a:buFont typeface="Wingdings" pitchFamily="2" charset="2"/>
              <a:buChar char="§"/>
              <a:tabLst>
                <a:tab pos="514350" algn="l"/>
                <a:tab pos="738188" algn="l"/>
                <a:tab pos="1597025" algn="l"/>
              </a:tabLst>
            </a:pPr>
            <a:r>
              <a:rPr lang="en-US" sz="2400" dirty="0">
                <a:latin typeface="Comic Sans MS" pitchFamily="66" charset="0"/>
              </a:rPr>
              <a:t>  </a:t>
            </a:r>
            <a:r>
              <a:rPr lang="en-US" sz="2400" dirty="0" smtClean="0">
                <a:latin typeface="Comic Sans MS" pitchFamily="66" charset="0"/>
              </a:rPr>
              <a:t> </a:t>
            </a:r>
            <a:r>
              <a:rPr lang="en-US" sz="2200" dirty="0" smtClean="0">
                <a:latin typeface="Comic Sans MS" pitchFamily="66" charset="0"/>
              </a:rPr>
              <a:t>Terms </a:t>
            </a:r>
            <a:r>
              <a:rPr lang="en-US" sz="2200" dirty="0">
                <a:latin typeface="Comic Sans MS" pitchFamily="66" charset="0"/>
              </a:rPr>
              <a:t>are </a:t>
            </a:r>
            <a:r>
              <a:rPr lang="en-US" sz="2200" b="1" dirty="0">
                <a:solidFill>
                  <a:srgbClr val="C00000"/>
                </a:solidFill>
                <a:latin typeface="Comic Sans MS" pitchFamily="66" charset="0"/>
              </a:rPr>
              <a:t>detailed and specific</a:t>
            </a:r>
          </a:p>
          <a:p>
            <a:pPr marL="57150" lvl="1">
              <a:spcBef>
                <a:spcPct val="10000"/>
              </a:spcBef>
              <a:spcAft>
                <a:spcPct val="10000"/>
              </a:spcAft>
              <a:buFont typeface="Wingdings" pitchFamily="2" charset="2"/>
              <a:buChar char="§"/>
              <a:tabLst>
                <a:tab pos="514350" algn="l"/>
                <a:tab pos="738188" algn="l"/>
                <a:tab pos="1597025" algn="l"/>
              </a:tabLst>
            </a:pPr>
            <a:r>
              <a:rPr lang="en-US" sz="2200" dirty="0">
                <a:latin typeface="Comic Sans MS" pitchFamily="66" charset="0"/>
              </a:rPr>
              <a:t>  </a:t>
            </a:r>
            <a:r>
              <a:rPr lang="en-US" sz="2200" dirty="0" smtClean="0">
                <a:latin typeface="Comic Sans MS" pitchFamily="66" charset="0"/>
              </a:rPr>
              <a:t>  </a:t>
            </a:r>
            <a:r>
              <a:rPr lang="en-US" sz="2200" b="1" dirty="0" smtClean="0">
                <a:solidFill>
                  <a:srgbClr val="C00000"/>
                </a:solidFill>
                <a:latin typeface="Comic Sans MS" pitchFamily="66" charset="0"/>
              </a:rPr>
              <a:t>Activities </a:t>
            </a:r>
            <a:r>
              <a:rPr lang="en-US" sz="2200" b="1" dirty="0">
                <a:solidFill>
                  <a:srgbClr val="C00000"/>
                </a:solidFill>
                <a:latin typeface="Comic Sans MS" pitchFamily="66" charset="0"/>
              </a:rPr>
              <a:t>largely determined by sponsor </a:t>
            </a:r>
            <a:r>
              <a:rPr lang="en-US" sz="2200" dirty="0">
                <a:latin typeface="Comic Sans MS" pitchFamily="66" charset="0"/>
              </a:rPr>
              <a:t>(buyer)</a:t>
            </a:r>
          </a:p>
          <a:p>
            <a:pPr marL="57150" lvl="1">
              <a:spcBef>
                <a:spcPct val="10000"/>
              </a:spcBef>
              <a:spcAft>
                <a:spcPct val="10000"/>
              </a:spcAft>
              <a:buFont typeface="Wingdings" pitchFamily="2" charset="2"/>
              <a:buChar char="§"/>
              <a:tabLst>
                <a:tab pos="514350" algn="l"/>
                <a:tab pos="738188" algn="l"/>
                <a:tab pos="1597025" algn="l"/>
              </a:tabLst>
            </a:pPr>
            <a:r>
              <a:rPr lang="en-US" sz="2200" dirty="0">
                <a:latin typeface="Comic Sans MS" pitchFamily="66" charset="0"/>
              </a:rPr>
              <a:t>  </a:t>
            </a:r>
            <a:r>
              <a:rPr lang="en-US" sz="2200" dirty="0" smtClean="0">
                <a:latin typeface="Comic Sans MS" pitchFamily="66" charset="0"/>
              </a:rPr>
              <a:t>  </a:t>
            </a:r>
            <a:r>
              <a:rPr lang="en-US" sz="2200" b="1" dirty="0" smtClean="0">
                <a:solidFill>
                  <a:srgbClr val="C00000"/>
                </a:solidFill>
                <a:latin typeface="Comic Sans MS" pitchFamily="66" charset="0"/>
              </a:rPr>
              <a:t>Less </a:t>
            </a:r>
            <a:r>
              <a:rPr lang="en-US" sz="2200" b="1" dirty="0">
                <a:solidFill>
                  <a:srgbClr val="C00000"/>
                </a:solidFill>
                <a:latin typeface="Comic Sans MS" pitchFamily="66" charset="0"/>
              </a:rPr>
              <a:t>latitude </a:t>
            </a:r>
            <a:r>
              <a:rPr lang="en-US" sz="2200" dirty="0">
                <a:latin typeface="Comic Sans MS" pitchFamily="66" charset="0"/>
              </a:rPr>
              <a:t>to modify scope of work and line-item </a:t>
            </a:r>
            <a:r>
              <a:rPr lang="en-US" sz="2200" dirty="0" smtClean="0">
                <a:latin typeface="Comic Sans MS" pitchFamily="66" charset="0"/>
              </a:rPr>
              <a:t>    	expenditures</a:t>
            </a:r>
            <a:endParaRPr lang="en-US" sz="2200" dirty="0">
              <a:latin typeface="Comic Sans MS" pitchFamily="66" charset="0"/>
            </a:endParaRPr>
          </a:p>
          <a:p>
            <a:pPr marL="57150" lvl="1">
              <a:spcBef>
                <a:spcPct val="10000"/>
              </a:spcBef>
              <a:spcAft>
                <a:spcPct val="10000"/>
              </a:spcAft>
              <a:buFont typeface="Wingdings" pitchFamily="2" charset="2"/>
              <a:buChar char="§"/>
              <a:tabLst>
                <a:tab pos="514350" algn="l"/>
                <a:tab pos="738188" algn="l"/>
                <a:tab pos="1597025" algn="l"/>
              </a:tabLst>
            </a:pPr>
            <a:r>
              <a:rPr lang="en-US" sz="2200" dirty="0">
                <a:latin typeface="Comic Sans MS" pitchFamily="66" charset="0"/>
              </a:rPr>
              <a:t>  </a:t>
            </a:r>
            <a:r>
              <a:rPr lang="en-US" sz="2200" dirty="0" smtClean="0">
                <a:latin typeface="Comic Sans MS" pitchFamily="66" charset="0"/>
              </a:rPr>
              <a:t>	Funding </a:t>
            </a:r>
            <a:r>
              <a:rPr lang="en-US" sz="2200" dirty="0">
                <a:latin typeface="Comic Sans MS" pitchFamily="66" charset="0"/>
              </a:rPr>
              <a:t>may be </a:t>
            </a:r>
            <a:r>
              <a:rPr lang="en-US" sz="2200" b="1" dirty="0">
                <a:solidFill>
                  <a:srgbClr val="C00000"/>
                </a:solidFill>
                <a:latin typeface="Comic Sans MS" pitchFamily="66" charset="0"/>
              </a:rPr>
              <a:t>incremental</a:t>
            </a:r>
            <a:r>
              <a:rPr lang="en-US" sz="2200" dirty="0">
                <a:latin typeface="Comic Sans MS" pitchFamily="66" charset="0"/>
              </a:rPr>
              <a:t>, tied to work components, and 	final payment (e.g. 10%) may be held till “acceptance” of 	</a:t>
            </a:r>
            <a:r>
              <a:rPr lang="en-US" sz="2200" dirty="0" smtClean="0">
                <a:latin typeface="Comic Sans MS" pitchFamily="66" charset="0"/>
              </a:rPr>
              <a:t>deliverables</a:t>
            </a:r>
          </a:p>
          <a:p>
            <a:pPr marL="57150" lvl="1">
              <a:spcBef>
                <a:spcPct val="10000"/>
              </a:spcBef>
              <a:spcAft>
                <a:spcPct val="10000"/>
              </a:spcAft>
              <a:buFont typeface="Wingdings" pitchFamily="2" charset="2"/>
              <a:buChar char="§"/>
              <a:tabLst>
                <a:tab pos="514350" algn="l"/>
                <a:tab pos="738188" algn="l"/>
                <a:tab pos="1597025" algn="l"/>
              </a:tabLst>
            </a:pPr>
            <a:r>
              <a:rPr lang="en-US" sz="2200" dirty="0" smtClean="0">
                <a:latin typeface="Comic Sans MS" pitchFamily="66" charset="0"/>
              </a:rPr>
              <a:t> 	Standard for evaluating performance – </a:t>
            </a:r>
            <a:r>
              <a:rPr lang="en-US" sz="2200" b="1" dirty="0" smtClean="0">
                <a:solidFill>
                  <a:srgbClr val="C00000"/>
                </a:solidFill>
                <a:latin typeface="Comic Sans MS" pitchFamily="66" charset="0"/>
              </a:rPr>
              <a:t>“delivery and 	acceptance”</a:t>
            </a:r>
            <a:endParaRPr lang="en-US" sz="2200" dirty="0">
              <a:latin typeface="Comic Sans MS" pitchFamily="66" charset="0"/>
            </a:endParaRPr>
          </a:p>
          <a:p>
            <a:pPr marL="57150" lvl="1">
              <a:spcBef>
                <a:spcPct val="10000"/>
              </a:spcBef>
              <a:spcAft>
                <a:spcPct val="10000"/>
              </a:spcAft>
              <a:buFont typeface="Wingdings" pitchFamily="2" charset="2"/>
              <a:buChar char="§"/>
              <a:tabLst>
                <a:tab pos="514350" algn="l"/>
                <a:tab pos="738188" algn="l"/>
                <a:tab pos="1597025" algn="l"/>
              </a:tabLst>
            </a:pPr>
            <a:r>
              <a:rPr lang="en-US" sz="2200" dirty="0">
                <a:latin typeface="Comic Sans MS" pitchFamily="66" charset="0"/>
              </a:rPr>
              <a:t>  </a:t>
            </a:r>
            <a:r>
              <a:rPr lang="en-US" sz="2200" dirty="0" smtClean="0">
                <a:latin typeface="Comic Sans MS" pitchFamily="66" charset="0"/>
              </a:rPr>
              <a:t>	Process </a:t>
            </a:r>
            <a:r>
              <a:rPr lang="en-US" sz="2200" dirty="0">
                <a:latin typeface="Comic Sans MS" pitchFamily="66" charset="0"/>
              </a:rPr>
              <a:t>governed by the </a:t>
            </a:r>
            <a:r>
              <a:rPr lang="en-US" sz="2200" b="1" dirty="0" smtClean="0">
                <a:solidFill>
                  <a:srgbClr val="C00000"/>
                </a:solidFill>
                <a:latin typeface="Comic Sans MS" pitchFamily="66" charset="0"/>
              </a:rPr>
              <a:t>FAR</a:t>
            </a:r>
            <a:endParaRPr lang="en-US" sz="2200" dirty="0">
              <a:latin typeface="Comic Sans MS" pitchFamily="66" charset="0"/>
            </a:endParaRPr>
          </a:p>
        </p:txBody>
      </p:sp>
      <p:sp>
        <p:nvSpPr>
          <p:cNvPr id="5" name="Text Box 2"/>
          <p:cNvSpPr txBox="1">
            <a:spLocks noChangeArrowheads="1"/>
          </p:cNvSpPr>
          <p:nvPr/>
        </p:nvSpPr>
        <p:spPr bwMode="auto">
          <a:xfrm>
            <a:off x="228600" y="152400"/>
            <a:ext cx="8610600" cy="707886"/>
          </a:xfrm>
          <a:prstGeom prst="rect">
            <a:avLst/>
          </a:prstGeom>
          <a:solidFill>
            <a:srgbClr val="C00000"/>
          </a:solidFill>
          <a:ln w="38100">
            <a:headEnd/>
            <a:tailEnd/>
          </a:ln>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4000" b="1" dirty="0">
                <a:solidFill>
                  <a:srgbClr val="FFFFFF"/>
                </a:solidFill>
                <a:latin typeface="Comic Sans MS" pitchFamily="66" charset="0"/>
              </a:rPr>
              <a:t>Contracts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113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113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113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113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1136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113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64"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0"/>
            <a:ext cx="8596313" cy="1295400"/>
          </a:xfrm>
        </p:spPr>
        <p:txBody>
          <a:bodyPr/>
          <a:lstStyle/>
          <a:p>
            <a:r>
              <a:rPr lang="en-US" sz="3600" b="1" smtClean="0">
                <a:solidFill>
                  <a:srgbClr val="C00000"/>
                </a:solidFill>
                <a:latin typeface="Comic Sans MS" pitchFamily="66" charset="0"/>
              </a:rPr>
              <a:t>FAR: Federal Acquisition Regulation</a:t>
            </a:r>
          </a:p>
        </p:txBody>
      </p:sp>
      <p:sp>
        <p:nvSpPr>
          <p:cNvPr id="25603" name="Rectangle 3"/>
          <p:cNvSpPr>
            <a:spLocks noGrp="1" noChangeArrowheads="1"/>
          </p:cNvSpPr>
          <p:nvPr>
            <p:ph type="body" idx="1"/>
          </p:nvPr>
        </p:nvSpPr>
        <p:spPr>
          <a:xfrm>
            <a:off x="533400" y="1066800"/>
            <a:ext cx="7758113" cy="4200525"/>
          </a:xfrm>
        </p:spPr>
        <p:txBody>
          <a:bodyPr/>
          <a:lstStyle/>
          <a:p>
            <a:pPr>
              <a:buFont typeface="Wingdings" pitchFamily="2" charset="2"/>
              <a:buNone/>
            </a:pPr>
            <a:endParaRPr lang="en-US" sz="2800" smtClean="0">
              <a:latin typeface="Comic Sans MS" pitchFamily="66" charset="0"/>
            </a:endParaRPr>
          </a:p>
          <a:p>
            <a:pPr>
              <a:buClr>
                <a:srgbClr val="C00000"/>
              </a:buClr>
            </a:pPr>
            <a:r>
              <a:rPr lang="en-US" sz="2800" smtClean="0">
                <a:latin typeface="Comic Sans MS" pitchFamily="66" charset="0"/>
              </a:rPr>
              <a:t>Body of regulations</a:t>
            </a:r>
          </a:p>
          <a:p>
            <a:pPr>
              <a:buClr>
                <a:srgbClr val="C00000"/>
              </a:buClr>
            </a:pPr>
            <a:r>
              <a:rPr lang="en-US" sz="2800" smtClean="0">
                <a:latin typeface="Comic Sans MS" pitchFamily="66" charset="0"/>
              </a:rPr>
              <a:t>Chapter 1, Title 48 C.F.R.</a:t>
            </a:r>
          </a:p>
          <a:p>
            <a:pPr>
              <a:buClr>
                <a:srgbClr val="C00000"/>
              </a:buClr>
            </a:pPr>
            <a:r>
              <a:rPr lang="en-US" sz="2800" smtClean="0">
                <a:latin typeface="Comic Sans MS" pitchFamily="66" charset="0"/>
              </a:rPr>
              <a:t>Primary source of authority for all government procurements</a:t>
            </a:r>
          </a:p>
          <a:p>
            <a:pPr>
              <a:buClr>
                <a:srgbClr val="C00000"/>
              </a:buClr>
            </a:pPr>
            <a:r>
              <a:rPr lang="en-US" sz="2800" smtClean="0">
                <a:latin typeface="Comic Sans MS" pitchFamily="66" charset="0"/>
              </a:rPr>
              <a:t>Maintained jointly by Defense Acquisition Regulatory Council (DARC) and Civilian Agency Acquisition Council (CAAC)</a:t>
            </a:r>
          </a:p>
        </p:txBody>
      </p:sp>
      <p:sp>
        <p:nvSpPr>
          <p:cNvPr id="4" name="TextBox 3"/>
          <p:cNvSpPr txBox="1"/>
          <p:nvPr/>
        </p:nvSpPr>
        <p:spPr>
          <a:xfrm>
            <a:off x="1066800" y="5181600"/>
            <a:ext cx="7162800" cy="954107"/>
          </a:xfrm>
          <a:prstGeom prst="rect">
            <a:avLst/>
          </a:prstGeom>
          <a:solidFill>
            <a:srgbClr val="C00000"/>
          </a:solidFill>
          <a:ln w="38100"/>
          <a:effectLst>
            <a:glow rad="228600">
              <a:schemeClr val="accent4">
                <a:satMod val="175000"/>
                <a:alpha val="40000"/>
              </a:schemeClr>
            </a:glow>
          </a:effectLst>
        </p:spPr>
        <p:style>
          <a:lnRef idx="2">
            <a:schemeClr val="dk1"/>
          </a:lnRef>
          <a:fillRef idx="1">
            <a:schemeClr val="lt1"/>
          </a:fillRef>
          <a:effectRef idx="0">
            <a:schemeClr val="dk1"/>
          </a:effectRef>
          <a:fontRef idx="minor">
            <a:schemeClr val="dk1"/>
          </a:fontRef>
        </p:style>
        <p:txBody>
          <a:bodyPr>
            <a:spAutoFit/>
          </a:bodyPr>
          <a:lstStyle/>
          <a:p>
            <a:pPr>
              <a:defRPr/>
            </a:pPr>
            <a:r>
              <a:rPr lang="en-US" sz="2800" dirty="0">
                <a:solidFill>
                  <a:srgbClr val="FFFFFF"/>
                </a:solidFill>
                <a:latin typeface="Comic Sans MS" pitchFamily="66" charset="0"/>
              </a:rPr>
              <a:t>This is the realm of lawyers and highly trained federal procurement specialists!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286000" y="482025"/>
            <a:ext cx="4114800" cy="584775"/>
          </a:xfrm>
          <a:prstGeom prst="rect">
            <a:avLst/>
          </a:prstGeom>
          <a:solidFill>
            <a:srgbClr val="C00000"/>
          </a:solidFill>
          <a:ln w="57150">
            <a:solidFill>
              <a:schemeClr val="tx1"/>
            </a:solidFill>
            <a:miter lim="800000"/>
            <a:headEnd/>
            <a:tailEnd/>
          </a:ln>
          <a:effectLst>
            <a:glow rad="228600">
              <a:schemeClr val="accent4">
                <a:satMod val="175000"/>
                <a:alpha val="40000"/>
              </a:schemeClr>
            </a:glow>
          </a:effectLst>
        </p:spPr>
        <p:txBody>
          <a:bodyPr>
            <a:spAutoFit/>
          </a:bodyPr>
          <a:lstStyle/>
          <a:p>
            <a:pPr algn="ctr">
              <a:spcBef>
                <a:spcPct val="50000"/>
              </a:spcBef>
              <a:defRPr/>
            </a:pPr>
            <a:r>
              <a:rPr lang="en-US" sz="3200" b="1" dirty="0">
                <a:solidFill>
                  <a:srgbClr val="FFFFFF"/>
                </a:solidFill>
                <a:latin typeface="Comic Sans MS" pitchFamily="66" charset="0"/>
              </a:rPr>
              <a:t>Contract Types</a:t>
            </a:r>
          </a:p>
        </p:txBody>
      </p:sp>
      <p:sp>
        <p:nvSpPr>
          <p:cNvPr id="26628" name="Text Box 5"/>
          <p:cNvSpPr txBox="1">
            <a:spLocks noChangeArrowheads="1"/>
          </p:cNvSpPr>
          <p:nvPr/>
        </p:nvSpPr>
        <p:spPr bwMode="auto">
          <a:xfrm>
            <a:off x="0" y="685800"/>
            <a:ext cx="9144000" cy="7762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defRPr/>
            </a:pPr>
            <a:endParaRPr lang="en-US" sz="2800" b="1" dirty="0">
              <a:solidFill>
                <a:srgbClr val="C00000"/>
              </a:solidFill>
              <a:latin typeface="Comic Sans MS" pitchFamily="66" charset="0"/>
            </a:endParaRPr>
          </a:p>
          <a:p>
            <a:pPr marL="514350" indent="-514350">
              <a:spcBef>
                <a:spcPct val="10000"/>
              </a:spcBef>
              <a:spcAft>
                <a:spcPct val="10000"/>
              </a:spcAft>
              <a:buClr>
                <a:schemeClr val="tx1"/>
              </a:buClr>
              <a:buSzPct val="110000"/>
              <a:buFont typeface="+mj-lt"/>
              <a:buAutoNum type="arabicPeriod"/>
              <a:tabLst>
                <a:tab pos="738188" algn="l"/>
                <a:tab pos="1597025" algn="l"/>
              </a:tabLst>
              <a:defRPr/>
            </a:pPr>
            <a:r>
              <a:rPr lang="en-US" sz="2800" dirty="0">
                <a:solidFill>
                  <a:srgbClr val="C00000"/>
                </a:solidFill>
                <a:latin typeface="Comic Sans MS" pitchFamily="66" charset="0"/>
              </a:rPr>
              <a:t>Cost-Reimbursement Contract (CRC) - </a:t>
            </a:r>
            <a:r>
              <a:rPr lang="en-US" sz="2800" dirty="0">
                <a:latin typeface="Comic Sans MS" pitchFamily="66" charset="0"/>
              </a:rPr>
              <a:t>FAR 16.302</a:t>
            </a: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Cost-sharing (CSC) </a:t>
            </a:r>
            <a:r>
              <a:rPr lang="en-US" sz="2800" dirty="0">
                <a:latin typeface="Comic Sans MS" pitchFamily="66" charset="0"/>
              </a:rPr>
              <a:t>– FAR 35.001</a:t>
            </a: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Cost-plus-fixed fee (CPFF) </a:t>
            </a:r>
            <a:r>
              <a:rPr lang="en-US" sz="2800" dirty="0">
                <a:latin typeface="Comic Sans MS" pitchFamily="66" charset="0"/>
              </a:rPr>
              <a:t>–FAR 16.306 (a)</a:t>
            </a: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Cost-plus-incentive fee (CPIF) </a:t>
            </a:r>
            <a:r>
              <a:rPr lang="en-US" sz="2800" dirty="0">
                <a:latin typeface="Comic Sans MS" pitchFamily="66" charset="0"/>
              </a:rPr>
              <a:t>– FAR 16.405-1 (a)</a:t>
            </a: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Fixed Price (FPC) </a:t>
            </a:r>
            <a:r>
              <a:rPr lang="en-US" sz="2800" dirty="0">
                <a:latin typeface="Comic Sans MS" pitchFamily="66" charset="0"/>
              </a:rPr>
              <a:t>FAR 16.202-1</a:t>
            </a: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Firm Fixed Price (FFPC)</a:t>
            </a:r>
            <a:endParaRPr lang="en-US" sz="2800" dirty="0">
              <a:latin typeface="Comic Sans MS" pitchFamily="66" charset="0"/>
            </a:endParaRP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r>
              <a:rPr lang="en-US" sz="2800" dirty="0">
                <a:solidFill>
                  <a:srgbClr val="C00000"/>
                </a:solidFill>
                <a:latin typeface="Comic Sans MS" pitchFamily="66" charset="0"/>
              </a:rPr>
              <a:t>Fixed Price Level of Effort Contract </a:t>
            </a:r>
            <a:r>
              <a:rPr lang="en-US" sz="2800" dirty="0">
                <a:latin typeface="Comic Sans MS" pitchFamily="66" charset="0"/>
              </a:rPr>
              <a:t>FAR 16.207-1</a:t>
            </a:r>
            <a:endParaRPr lang="en-US" sz="2800" dirty="0">
              <a:solidFill>
                <a:schemeClr val="tx2"/>
              </a:solidFill>
              <a:latin typeface="Comic Sans MS" pitchFamily="66" charset="0"/>
            </a:endParaRPr>
          </a:p>
          <a:p>
            <a:pPr marL="514350" lvl="2" indent="-514350">
              <a:spcBef>
                <a:spcPct val="10000"/>
              </a:spcBef>
              <a:spcAft>
                <a:spcPct val="10000"/>
              </a:spcAft>
              <a:buClr>
                <a:schemeClr val="tx1"/>
              </a:buClr>
              <a:buSzPct val="110000"/>
              <a:tabLst>
                <a:tab pos="738188" algn="l"/>
                <a:tab pos="1597025" algn="l"/>
              </a:tabLst>
              <a:defRPr/>
            </a:pPr>
            <a:endParaRPr lang="en-US" sz="2800" dirty="0">
              <a:solidFill>
                <a:schemeClr val="tx2"/>
              </a:solidFill>
              <a:latin typeface="Comic Sans MS" pitchFamily="66" charset="0"/>
            </a:endParaRPr>
          </a:p>
          <a:p>
            <a:pPr marL="514350" lvl="2" indent="-514350">
              <a:spcBef>
                <a:spcPct val="10000"/>
              </a:spcBef>
              <a:spcAft>
                <a:spcPct val="10000"/>
              </a:spcAft>
              <a:buClr>
                <a:schemeClr val="tx1"/>
              </a:buClr>
              <a:buSzPct val="110000"/>
              <a:tabLst>
                <a:tab pos="738188" algn="l"/>
                <a:tab pos="1597025" algn="l"/>
              </a:tabLst>
              <a:defRPr/>
            </a:pPr>
            <a:r>
              <a:rPr lang="en-US" sz="2800" dirty="0">
                <a:solidFill>
                  <a:schemeClr val="tx2"/>
                </a:solidFill>
                <a:latin typeface="Comic Sans MS" pitchFamily="66" charset="0"/>
              </a:rPr>
              <a:t>	</a:t>
            </a:r>
            <a:endParaRPr lang="en-US" sz="2800" dirty="0">
              <a:latin typeface="Comic Sans MS" pitchFamily="66" charset="0"/>
            </a:endParaRP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endParaRPr lang="en-US" sz="2800" dirty="0">
              <a:latin typeface="Comic Sans MS" pitchFamily="66" charset="0"/>
            </a:endParaRP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endParaRPr lang="en-US" sz="2800" dirty="0">
              <a:latin typeface="Comic Sans MS" pitchFamily="66" charset="0"/>
            </a:endParaRP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endParaRPr lang="en-US" sz="2800" dirty="0">
              <a:latin typeface="Comic Sans MS" pitchFamily="66" charset="0"/>
            </a:endParaRPr>
          </a:p>
          <a:p>
            <a:pPr marL="514350" lvl="2" indent="-514350">
              <a:spcBef>
                <a:spcPct val="10000"/>
              </a:spcBef>
              <a:spcAft>
                <a:spcPct val="10000"/>
              </a:spcAft>
              <a:buClr>
                <a:schemeClr val="tx1"/>
              </a:buClr>
              <a:buSzPct val="110000"/>
              <a:buFont typeface="+mj-lt"/>
              <a:buAutoNum type="arabicPeriod" startAt="2"/>
              <a:tabLst>
                <a:tab pos="738188" algn="l"/>
                <a:tab pos="1597025" algn="l"/>
              </a:tabLst>
              <a:defRPr/>
            </a:pPr>
            <a:endParaRPr lang="en-US" sz="2800" dirty="0">
              <a:latin typeface="Comic Sans MS" pitchFamily="66" charset="0"/>
            </a:endParaRPr>
          </a:p>
          <a:p>
            <a:pPr marL="514350" indent="-514350">
              <a:spcBef>
                <a:spcPct val="10000"/>
              </a:spcBef>
              <a:spcAft>
                <a:spcPct val="10000"/>
              </a:spcAft>
              <a:buClr>
                <a:schemeClr val="tx1"/>
              </a:buClr>
              <a:buSzPct val="110000"/>
              <a:buFont typeface="+mj-lt"/>
              <a:buAutoNum type="arabicPeriod"/>
              <a:tabLst>
                <a:tab pos="738188" algn="l"/>
                <a:tab pos="1597025" algn="l"/>
              </a:tabLst>
              <a:defRPr/>
            </a:pPr>
            <a:endParaRPr lang="en-US" sz="2800" dirty="0">
              <a:solidFill>
                <a:schemeClr val="tx2"/>
              </a:solidFill>
              <a:latin typeface="Comic Sans MS" pitchFamily="66" charset="0"/>
            </a:endParaRPr>
          </a:p>
        </p:txBody>
      </p:sp>
      <p:sp>
        <p:nvSpPr>
          <p:cNvPr id="26630" name="Oval 4"/>
          <p:cNvSpPr>
            <a:spLocks noChangeArrowheads="1"/>
          </p:cNvSpPr>
          <p:nvPr/>
        </p:nvSpPr>
        <p:spPr bwMode="auto">
          <a:xfrm>
            <a:off x="304800" y="4876800"/>
            <a:ext cx="8610600" cy="1600200"/>
          </a:xfrm>
          <a:prstGeom prst="ellipse">
            <a:avLst/>
          </a:prstGeom>
          <a:solidFill>
            <a:schemeClr val="tx2"/>
          </a:solidFill>
          <a:ln w="38100" algn="ctr">
            <a:solidFill>
              <a:schemeClr val="tx1"/>
            </a:solidFill>
            <a:round/>
            <a:headEnd/>
            <a:tailEnd/>
          </a:ln>
        </p:spPr>
        <p:txBody>
          <a:bodyPr/>
          <a:lstStyle/>
          <a:p>
            <a:pPr algn="ctr"/>
            <a:r>
              <a:rPr lang="en-US" sz="2400">
                <a:solidFill>
                  <a:srgbClr val="FFFFFF"/>
                </a:solidFill>
                <a:latin typeface="Comic Sans MS" pitchFamily="66" charset="0"/>
              </a:rPr>
              <a:t>There are many more, but these are the most important and the ones you are most likely to experience!</a:t>
            </a:r>
            <a:endParaRPr lang="en-US" sz="2400">
              <a:solidFill>
                <a:srgbClr val="FFFFFF"/>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81000" y="573088"/>
            <a:ext cx="8305800" cy="646112"/>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Cost-Reimbursement Contract (CRC)</a:t>
            </a:r>
          </a:p>
        </p:txBody>
      </p:sp>
      <p:sp>
        <p:nvSpPr>
          <p:cNvPr id="850947" name="Text Box 3"/>
          <p:cNvSpPr txBox="1">
            <a:spLocks noChangeArrowheads="1"/>
          </p:cNvSpPr>
          <p:nvPr/>
        </p:nvSpPr>
        <p:spPr bwMode="auto">
          <a:xfrm>
            <a:off x="0" y="1219200"/>
            <a:ext cx="8686800" cy="5432256"/>
          </a:xfrm>
          <a:prstGeom prst="rect">
            <a:avLst/>
          </a:prstGeom>
          <a:noFill/>
          <a:ln w="9525">
            <a:noFill/>
            <a:miter lim="800000"/>
            <a:headEnd/>
            <a:tailEnd/>
          </a:ln>
        </p:spPr>
        <p:txBody>
          <a:bodyPr>
            <a:spAutoFit/>
          </a:bodyPr>
          <a:lstStyle/>
          <a:p>
            <a:pPr lvl="1">
              <a:spcBef>
                <a:spcPct val="10000"/>
              </a:spcBef>
              <a:spcAft>
                <a:spcPct val="10000"/>
              </a:spcAft>
              <a:buClr>
                <a:schemeClr val="bg1">
                  <a:lumMod val="75000"/>
                </a:schemeClr>
              </a:buClr>
              <a:buFont typeface="Wingdings" pitchFamily="2" charset="2"/>
              <a:buChar char="§"/>
              <a:tabLst>
                <a:tab pos="738188" algn="l"/>
                <a:tab pos="1597025" algn="l"/>
              </a:tabLst>
              <a:defRPr/>
            </a:pPr>
            <a:r>
              <a:rPr lang="en-US" sz="3200" dirty="0">
                <a:latin typeface="Comic Sans MS" pitchFamily="66" charset="0"/>
              </a:rPr>
              <a:t> </a:t>
            </a:r>
            <a:r>
              <a:rPr lang="en-US" sz="2500" dirty="0">
                <a:latin typeface="Comic Sans MS" pitchFamily="66" charset="0"/>
              </a:rPr>
              <a:t>Pays allowable (and </a:t>
            </a:r>
            <a:r>
              <a:rPr lang="en-US" sz="2500" dirty="0" smtClean="0">
                <a:latin typeface="Comic Sans MS" pitchFamily="66" charset="0"/>
              </a:rPr>
              <a:t>allocable) </a:t>
            </a:r>
            <a:r>
              <a:rPr lang="en-US" sz="2500" dirty="0">
                <a:latin typeface="Comic Sans MS" pitchFamily="66" charset="0"/>
              </a:rPr>
              <a:t>costs to the extent 	proposed </a:t>
            </a:r>
            <a:r>
              <a:rPr lang="en-US" sz="2500" dirty="0" smtClean="0">
                <a:latin typeface="Comic Sans MS" pitchFamily="66" charset="0"/>
              </a:rPr>
              <a:t>by seller and </a:t>
            </a:r>
            <a:r>
              <a:rPr lang="en-US" sz="2500" dirty="0">
                <a:latin typeface="Comic Sans MS" pitchFamily="66" charset="0"/>
              </a:rPr>
              <a:t>funded </a:t>
            </a:r>
            <a:r>
              <a:rPr lang="en-US" sz="2500" dirty="0" smtClean="0">
                <a:latin typeface="Comic Sans MS" pitchFamily="66" charset="0"/>
              </a:rPr>
              <a:t>by buyer</a:t>
            </a:r>
            <a:endParaRPr lang="en-US" sz="2500" dirty="0">
              <a:latin typeface="Comic Sans MS" pitchFamily="66" charset="0"/>
            </a:endParaRPr>
          </a:p>
          <a:p>
            <a:pPr lvl="1">
              <a:spcBef>
                <a:spcPct val="10000"/>
              </a:spcBef>
              <a:spcAft>
                <a:spcPct val="10000"/>
              </a:spcAft>
              <a:buClr>
                <a:schemeClr val="bg1">
                  <a:lumMod val="75000"/>
                </a:schemeClr>
              </a:buClr>
              <a:buFont typeface="Wingdings" pitchFamily="2" charset="2"/>
              <a:buChar char="§"/>
              <a:tabLst>
                <a:tab pos="738188" algn="l"/>
                <a:tab pos="1597025" algn="l"/>
              </a:tabLst>
              <a:defRPr/>
            </a:pPr>
            <a:r>
              <a:rPr lang="en-US" sz="2500" dirty="0">
                <a:latin typeface="Comic Sans MS" pitchFamily="66" charset="0"/>
              </a:rPr>
              <a:t> Contractor must have adequate accounting </a:t>
            </a:r>
            <a:r>
              <a:rPr lang="en-US" sz="2500" dirty="0" smtClean="0">
                <a:latin typeface="Comic Sans MS" pitchFamily="66" charset="0"/>
              </a:rPr>
              <a:t>system 	to </a:t>
            </a:r>
            <a:r>
              <a:rPr lang="en-US" sz="2500" dirty="0">
                <a:latin typeface="Comic Sans MS" pitchFamily="66" charset="0"/>
              </a:rPr>
              <a:t>track </a:t>
            </a:r>
            <a:r>
              <a:rPr lang="en-US" sz="2500" b="1" dirty="0">
                <a:solidFill>
                  <a:schemeClr val="bg1">
                    <a:lumMod val="75000"/>
                  </a:schemeClr>
                </a:solidFill>
                <a:latin typeface="Comic Sans MS" pitchFamily="66" charset="0"/>
              </a:rPr>
              <a:t>applicable</a:t>
            </a:r>
            <a:r>
              <a:rPr lang="en-US" sz="2500" dirty="0">
                <a:latin typeface="Comic Sans MS" pitchFamily="66" charset="0"/>
              </a:rPr>
              <a:t> costs (note: industry </a:t>
            </a:r>
            <a:r>
              <a:rPr lang="en-US" sz="2500" dirty="0" smtClean="0">
                <a:latin typeface="Comic Sans MS" pitchFamily="66" charset="0"/>
              </a:rPr>
              <a:t>often 	establishes </a:t>
            </a:r>
            <a:r>
              <a:rPr lang="en-US" sz="2500" dirty="0">
                <a:latin typeface="Comic Sans MS" pitchFamily="66" charset="0"/>
              </a:rPr>
              <a:t>separate divisions </a:t>
            </a:r>
            <a:r>
              <a:rPr lang="en-US" sz="2500" dirty="0" smtClean="0">
                <a:latin typeface="Comic Sans MS" pitchFamily="66" charset="0"/>
              </a:rPr>
              <a:t>for their </a:t>
            </a:r>
            <a:r>
              <a:rPr lang="en-US" sz="2500" dirty="0" smtClean="0">
                <a:latin typeface="Comic Sans MS" pitchFamily="66" charset="0"/>
              </a:rPr>
              <a:t>government 	work </a:t>
            </a:r>
            <a:r>
              <a:rPr lang="en-US" sz="2500" dirty="0" smtClean="0">
                <a:latin typeface="Comic Sans MS" pitchFamily="66" charset="0"/>
              </a:rPr>
              <a:t>to keep it separate)</a:t>
            </a:r>
            <a:endParaRPr lang="en-US" sz="2500" dirty="0">
              <a:latin typeface="Comic Sans MS" pitchFamily="66" charset="0"/>
            </a:endParaRPr>
          </a:p>
          <a:p>
            <a:pPr marL="685800" lvl="1" indent="-228600">
              <a:spcBef>
                <a:spcPct val="10000"/>
              </a:spcBef>
              <a:spcAft>
                <a:spcPct val="10000"/>
              </a:spcAft>
              <a:buClr>
                <a:schemeClr val="bg1">
                  <a:lumMod val="75000"/>
                </a:schemeClr>
              </a:buClr>
              <a:buFont typeface="Wingdings" pitchFamily="2" charset="2"/>
              <a:buChar char="§"/>
              <a:tabLst>
                <a:tab pos="738188" algn="l"/>
                <a:tab pos="1597025" algn="l"/>
              </a:tabLst>
              <a:defRPr/>
            </a:pPr>
            <a:r>
              <a:rPr lang="en-US" sz="2500" dirty="0">
                <a:latin typeface="Comic Sans MS" pitchFamily="66" charset="0"/>
              </a:rPr>
              <a:t>Contains limitation of costs clause (LOC) – parties agree that contract costs will not exceed the </a:t>
            </a:r>
            <a:r>
              <a:rPr lang="en-US" sz="2500" dirty="0" smtClean="0">
                <a:latin typeface="Comic Sans MS" pitchFamily="66" charset="0"/>
              </a:rPr>
              <a:t>estimated cost of the contract.  </a:t>
            </a:r>
          </a:p>
          <a:p>
            <a:pPr marL="685800" lvl="1" indent="-228600">
              <a:spcBef>
                <a:spcPct val="10000"/>
              </a:spcBef>
              <a:spcAft>
                <a:spcPct val="10000"/>
              </a:spcAft>
              <a:buClr>
                <a:schemeClr val="bg1">
                  <a:lumMod val="75000"/>
                </a:schemeClr>
              </a:buClr>
              <a:buFont typeface="Wingdings" pitchFamily="2" charset="2"/>
              <a:buChar char="§"/>
              <a:tabLst>
                <a:tab pos="738188" algn="l"/>
                <a:tab pos="1597025" algn="l"/>
              </a:tabLst>
              <a:defRPr/>
            </a:pPr>
            <a:r>
              <a:rPr lang="en-US" sz="2500" dirty="0" smtClean="0">
                <a:latin typeface="Comic Sans MS" pitchFamily="66" charset="0"/>
              </a:rPr>
              <a:t>Also </a:t>
            </a:r>
            <a:r>
              <a:rPr lang="en-US" sz="2500" dirty="0" smtClean="0">
                <a:latin typeface="Comic Sans MS" pitchFamily="66" charset="0"/>
              </a:rPr>
              <a:t>contains limitation of funds clause </a:t>
            </a:r>
            <a:r>
              <a:rPr lang="en-US" sz="2500" dirty="0" smtClean="0">
                <a:latin typeface="Comic Sans MS" pitchFamily="66" charset="0"/>
              </a:rPr>
              <a:t>(LOF) - when </a:t>
            </a:r>
            <a:r>
              <a:rPr lang="en-US" sz="2500" dirty="0" smtClean="0">
                <a:latin typeface="Comic Sans MS" pitchFamily="66" charset="0"/>
              </a:rPr>
              <a:t>available funding is less than estimated cost of </a:t>
            </a:r>
            <a:r>
              <a:rPr lang="en-US" sz="2500" dirty="0" smtClean="0">
                <a:latin typeface="Comic Sans MS" pitchFamily="66" charset="0"/>
              </a:rPr>
              <a:t>contract, </a:t>
            </a:r>
            <a:r>
              <a:rPr lang="en-US" sz="2500" dirty="0" smtClean="0">
                <a:latin typeface="Comic Sans MS" pitchFamily="66" charset="0"/>
              </a:rPr>
              <a:t>contractor </a:t>
            </a:r>
            <a:r>
              <a:rPr lang="en-US" sz="2500" dirty="0">
                <a:latin typeface="Comic Sans MS" pitchFamily="66" charset="0"/>
              </a:rPr>
              <a:t>agrees not to exceed the total amount actually </a:t>
            </a:r>
            <a:r>
              <a:rPr lang="en-US" sz="2500" dirty="0" smtClean="0">
                <a:latin typeface="Comic Sans MS" pitchFamily="66" charset="0"/>
              </a:rPr>
              <a:t>allocated.</a:t>
            </a:r>
            <a:endParaRPr lang="en-US" sz="2500" dirty="0">
              <a:latin typeface="Comic Sans MS" pitchFamily="66" charset="0"/>
            </a:endParaRPr>
          </a:p>
        </p:txBody>
      </p:sp>
      <p:sp>
        <p:nvSpPr>
          <p:cNvPr id="27652" name="Text Box 5"/>
          <p:cNvSpPr txBox="1">
            <a:spLocks noChangeArrowheads="1"/>
          </p:cNvSpPr>
          <p:nvPr/>
        </p:nvSpPr>
        <p:spPr bwMode="auto">
          <a:xfrm>
            <a:off x="0" y="9398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0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0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50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509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47" grpId="0" build="p" bldLvl="2"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38200" y="533400"/>
            <a:ext cx="7848600" cy="646113"/>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Cost-sharing (CSC)</a:t>
            </a:r>
          </a:p>
        </p:txBody>
      </p:sp>
      <p:sp>
        <p:nvSpPr>
          <p:cNvPr id="28675" name="Text Box 3"/>
          <p:cNvSpPr txBox="1">
            <a:spLocks noChangeArrowheads="1"/>
          </p:cNvSpPr>
          <p:nvPr/>
        </p:nvSpPr>
        <p:spPr bwMode="auto">
          <a:xfrm>
            <a:off x="228600" y="1524000"/>
            <a:ext cx="8686800" cy="4102100"/>
          </a:xfrm>
          <a:prstGeom prst="rect">
            <a:avLst/>
          </a:prstGeom>
          <a:noFill/>
          <a:ln w="9525">
            <a:noFill/>
            <a:miter lim="800000"/>
            <a:headEnd/>
            <a:tailEnd/>
          </a:ln>
        </p:spPr>
        <p:txBody>
          <a:bodyPr>
            <a:spAutoFit/>
          </a:bodyPr>
          <a:lstStyle/>
          <a:p>
            <a:pPr lvl="1">
              <a:spcBef>
                <a:spcPct val="10000"/>
              </a:spcBef>
              <a:spcAft>
                <a:spcPct val="10000"/>
              </a:spcAft>
              <a:buClr>
                <a:srgbClr val="C00000"/>
              </a:buClr>
              <a:tabLst>
                <a:tab pos="738188" algn="l"/>
                <a:tab pos="1597025" algn="l"/>
              </a:tabLst>
            </a:pPr>
            <a:r>
              <a:rPr lang="en-US" sz="3200">
                <a:latin typeface="Comic Sans MS" pitchFamily="66" charset="0"/>
              </a:rPr>
              <a:t>Same as CRC, but with an explicit arrangement under which the contractor bears some of the burden of reasonable, allocable and allowable costs</a:t>
            </a:r>
            <a:r>
              <a:rPr lang="en-US" sz="2800">
                <a:latin typeface="Comic Sans MS" pitchFamily="66" charset="0"/>
              </a:rPr>
              <a:t>:</a:t>
            </a:r>
          </a:p>
          <a:p>
            <a:pPr lvl="1">
              <a:spcBef>
                <a:spcPct val="10000"/>
              </a:spcBef>
              <a:spcAft>
                <a:spcPct val="10000"/>
              </a:spcAft>
              <a:buClr>
                <a:srgbClr val="C00000"/>
              </a:buClr>
              <a:tabLst>
                <a:tab pos="738188" algn="l"/>
                <a:tab pos="1597025" algn="l"/>
              </a:tabLst>
            </a:pPr>
            <a:r>
              <a:rPr lang="en-US" sz="2800">
                <a:latin typeface="Comic Sans MS" pitchFamily="66" charset="0"/>
              </a:rPr>
              <a:t>		- percentage of total project costs</a:t>
            </a:r>
          </a:p>
          <a:p>
            <a:pPr lvl="1">
              <a:spcBef>
                <a:spcPct val="10000"/>
              </a:spcBef>
              <a:spcAft>
                <a:spcPct val="10000"/>
              </a:spcAft>
              <a:buClr>
                <a:srgbClr val="C00000"/>
              </a:buClr>
              <a:tabLst>
                <a:tab pos="738188" algn="l"/>
                <a:tab pos="1597025" algn="l"/>
              </a:tabLst>
            </a:pPr>
            <a:r>
              <a:rPr lang="en-US" sz="2800">
                <a:latin typeface="Comic Sans MS" pitchFamily="66" charset="0"/>
              </a:rPr>
              <a:t>		- percentage of federal share</a:t>
            </a:r>
          </a:p>
          <a:p>
            <a:pPr lvl="1">
              <a:spcBef>
                <a:spcPct val="10000"/>
              </a:spcBef>
              <a:spcAft>
                <a:spcPct val="10000"/>
              </a:spcAft>
              <a:buClr>
                <a:srgbClr val="C00000"/>
              </a:buClr>
              <a:tabLst>
                <a:tab pos="738188" algn="l"/>
                <a:tab pos="1597025" algn="l"/>
              </a:tabLst>
            </a:pPr>
            <a:r>
              <a:rPr lang="en-US" sz="2800">
                <a:latin typeface="Comic Sans MS" pitchFamily="66" charset="0"/>
              </a:rPr>
              <a:t>	</a:t>
            </a:r>
            <a:endParaRPr lang="en-US" sz="2600">
              <a:latin typeface="Comic Sans MS" pitchFamily="66" charset="0"/>
            </a:endParaRPr>
          </a:p>
          <a:p>
            <a:pPr lvl="1">
              <a:spcBef>
                <a:spcPct val="10000"/>
              </a:spcBef>
              <a:spcAft>
                <a:spcPct val="10000"/>
              </a:spcAft>
              <a:buClr>
                <a:srgbClr val="C00000"/>
              </a:buClr>
              <a:tabLst>
                <a:tab pos="738188" algn="l"/>
                <a:tab pos="1597025" algn="l"/>
              </a:tabLst>
            </a:pPr>
            <a:endParaRPr lang="en-US" sz="2600">
              <a:latin typeface="Comic Sans MS" pitchFamily="66" charset="0"/>
            </a:endParaRPr>
          </a:p>
        </p:txBody>
      </p:sp>
      <p:sp>
        <p:nvSpPr>
          <p:cNvPr id="28676" name="Text Box 5"/>
          <p:cNvSpPr txBox="1">
            <a:spLocks noChangeArrowheads="1"/>
          </p:cNvSpPr>
          <p:nvPr/>
        </p:nvSpPr>
        <p:spPr bwMode="auto">
          <a:xfrm>
            <a:off x="838200" y="5334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38200" y="533400"/>
            <a:ext cx="7848600" cy="646113"/>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Cost-plus-fixed fee (CPFF)</a:t>
            </a:r>
          </a:p>
        </p:txBody>
      </p:sp>
      <p:sp>
        <p:nvSpPr>
          <p:cNvPr id="29699" name="Text Box 3"/>
          <p:cNvSpPr txBox="1">
            <a:spLocks noChangeArrowheads="1"/>
          </p:cNvSpPr>
          <p:nvPr/>
        </p:nvSpPr>
        <p:spPr bwMode="auto">
          <a:xfrm>
            <a:off x="228600" y="1524000"/>
            <a:ext cx="8686800" cy="4555093"/>
          </a:xfrm>
          <a:prstGeom prst="rect">
            <a:avLst/>
          </a:prstGeom>
          <a:noFill/>
          <a:ln w="9525">
            <a:noFill/>
            <a:miter lim="800000"/>
            <a:headEnd/>
            <a:tailEnd/>
          </a:ln>
        </p:spPr>
        <p:txBody>
          <a:bodyPr>
            <a:spAutoFit/>
          </a:bodyPr>
          <a:lstStyle/>
          <a:p>
            <a:pPr lvl="1">
              <a:spcBef>
                <a:spcPct val="10000"/>
              </a:spcBef>
              <a:spcAft>
                <a:spcPct val="10000"/>
              </a:spcAft>
              <a:buClr>
                <a:srgbClr val="C00000"/>
              </a:buClr>
              <a:tabLst>
                <a:tab pos="738188" algn="l"/>
                <a:tab pos="1597025" algn="l"/>
              </a:tabLst>
            </a:pPr>
            <a:r>
              <a:rPr lang="en-US" sz="3200" dirty="0">
                <a:latin typeface="Comic Sans MS" pitchFamily="66" charset="0"/>
              </a:rPr>
              <a:t>Same as CRC, but with a negotiated fee fixed at contract inception.  It is used when there may be too great a risk to contractors (thus limited interest and little competition</a:t>
            </a:r>
            <a:r>
              <a:rPr lang="en-US" sz="3200" dirty="0" smtClean="0">
                <a:latin typeface="Comic Sans MS" pitchFamily="66" charset="0"/>
              </a:rPr>
              <a:t>) because the cost of the work is difficult to estimate.  One problem with this contract type is that it provides little incentive </a:t>
            </a:r>
            <a:r>
              <a:rPr lang="en-US" sz="3200" dirty="0">
                <a:latin typeface="Comic Sans MS" pitchFamily="66" charset="0"/>
              </a:rPr>
              <a:t>to control costs.</a:t>
            </a:r>
            <a:endParaRPr lang="en-US" sz="2800" dirty="0">
              <a:latin typeface="Comic Sans MS" pitchFamily="66" charset="0"/>
            </a:endParaRPr>
          </a:p>
          <a:p>
            <a:pPr lvl="1">
              <a:spcBef>
                <a:spcPct val="10000"/>
              </a:spcBef>
              <a:spcAft>
                <a:spcPct val="10000"/>
              </a:spcAft>
              <a:buClr>
                <a:srgbClr val="C00000"/>
              </a:buClr>
              <a:tabLst>
                <a:tab pos="738188" algn="l"/>
                <a:tab pos="1597025" algn="l"/>
              </a:tabLst>
            </a:pPr>
            <a:r>
              <a:rPr lang="en-US" sz="2800" dirty="0">
                <a:latin typeface="Comic Sans MS" pitchFamily="66" charset="0"/>
              </a:rPr>
              <a:t>		</a:t>
            </a:r>
            <a:endParaRPr lang="en-US" sz="2600" dirty="0">
              <a:latin typeface="Comic Sans MS" pitchFamily="66" charset="0"/>
            </a:endParaRPr>
          </a:p>
        </p:txBody>
      </p:sp>
      <p:sp>
        <p:nvSpPr>
          <p:cNvPr id="29700" name="Text Box 5"/>
          <p:cNvSpPr txBox="1">
            <a:spLocks noChangeArrowheads="1"/>
          </p:cNvSpPr>
          <p:nvPr/>
        </p:nvSpPr>
        <p:spPr bwMode="auto">
          <a:xfrm>
            <a:off x="838200" y="5334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38200" y="533400"/>
            <a:ext cx="7848600" cy="646113"/>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Cost-plus-incentive fee (CPIF)</a:t>
            </a:r>
          </a:p>
        </p:txBody>
      </p:sp>
      <p:sp>
        <p:nvSpPr>
          <p:cNvPr id="30723" name="Text Box 3"/>
          <p:cNvSpPr txBox="1">
            <a:spLocks noChangeArrowheads="1"/>
          </p:cNvSpPr>
          <p:nvPr/>
        </p:nvSpPr>
        <p:spPr bwMode="auto">
          <a:xfrm>
            <a:off x="228600" y="1524000"/>
            <a:ext cx="8686800" cy="4554538"/>
          </a:xfrm>
          <a:prstGeom prst="rect">
            <a:avLst/>
          </a:prstGeom>
          <a:noFill/>
          <a:ln w="9525">
            <a:noFill/>
            <a:miter lim="800000"/>
            <a:headEnd/>
            <a:tailEnd/>
          </a:ln>
        </p:spPr>
        <p:txBody>
          <a:bodyPr>
            <a:spAutoFit/>
          </a:bodyPr>
          <a:lstStyle/>
          <a:p>
            <a:pPr lvl="1">
              <a:spcBef>
                <a:spcPct val="10000"/>
              </a:spcBef>
              <a:spcAft>
                <a:spcPct val="10000"/>
              </a:spcAft>
              <a:buClr>
                <a:srgbClr val="C00000"/>
              </a:buClr>
              <a:tabLst>
                <a:tab pos="738188" algn="l"/>
                <a:tab pos="1597025" algn="l"/>
              </a:tabLst>
            </a:pPr>
            <a:r>
              <a:rPr lang="en-US" sz="3200" dirty="0">
                <a:latin typeface="Comic Sans MS" pitchFamily="66" charset="0"/>
              </a:rPr>
              <a:t>Same as CRC, but with a negotiated fixed fee to be adjusted </a:t>
            </a:r>
            <a:r>
              <a:rPr lang="en-US" sz="3200" dirty="0" smtClean="0">
                <a:latin typeface="Comic Sans MS" pitchFamily="66" charset="0"/>
              </a:rPr>
              <a:t>by </a:t>
            </a:r>
            <a:r>
              <a:rPr lang="en-US" sz="3200" dirty="0">
                <a:latin typeface="Comic Sans MS" pitchFamily="66" charset="0"/>
              </a:rPr>
              <a:t>a formula based on the relationship of total allowable costs to total target costs.  In general the fee increases when total allowable costs are less than target costs, and decreases when total allowable costs exceed target costs. </a:t>
            </a:r>
            <a:endParaRPr lang="en-US" sz="2800" dirty="0">
              <a:latin typeface="Comic Sans MS" pitchFamily="66" charset="0"/>
            </a:endParaRPr>
          </a:p>
          <a:p>
            <a:pPr lvl="1">
              <a:spcBef>
                <a:spcPct val="10000"/>
              </a:spcBef>
              <a:spcAft>
                <a:spcPct val="10000"/>
              </a:spcAft>
              <a:buClr>
                <a:srgbClr val="C00000"/>
              </a:buClr>
              <a:tabLst>
                <a:tab pos="738188" algn="l"/>
                <a:tab pos="1597025" algn="l"/>
              </a:tabLst>
            </a:pPr>
            <a:r>
              <a:rPr lang="en-US" sz="2800" dirty="0">
                <a:latin typeface="Comic Sans MS" pitchFamily="66" charset="0"/>
              </a:rPr>
              <a:t>		</a:t>
            </a:r>
            <a:endParaRPr lang="en-US" sz="2600" dirty="0">
              <a:latin typeface="Comic Sans MS" pitchFamily="66" charset="0"/>
            </a:endParaRPr>
          </a:p>
        </p:txBody>
      </p:sp>
      <p:sp>
        <p:nvSpPr>
          <p:cNvPr id="30724" name="Text Box 5"/>
          <p:cNvSpPr txBox="1">
            <a:spLocks noChangeArrowheads="1"/>
          </p:cNvSpPr>
          <p:nvPr/>
        </p:nvSpPr>
        <p:spPr bwMode="auto">
          <a:xfrm>
            <a:off x="838200" y="5334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81000" y="573088"/>
            <a:ext cx="8305800" cy="646112"/>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Fixed Price (FPC)</a:t>
            </a:r>
          </a:p>
        </p:txBody>
      </p:sp>
      <p:sp>
        <p:nvSpPr>
          <p:cNvPr id="850947" name="Text Box 3"/>
          <p:cNvSpPr txBox="1">
            <a:spLocks noChangeArrowheads="1"/>
          </p:cNvSpPr>
          <p:nvPr/>
        </p:nvSpPr>
        <p:spPr bwMode="auto">
          <a:xfrm>
            <a:off x="0" y="1371600"/>
            <a:ext cx="8686800" cy="4376738"/>
          </a:xfrm>
          <a:prstGeom prst="rect">
            <a:avLst/>
          </a:prstGeom>
          <a:noFill/>
          <a:ln w="9525">
            <a:noFill/>
            <a:miter lim="800000"/>
            <a:headEnd/>
            <a:tailEnd/>
          </a:ln>
        </p:spPr>
        <p:txBody>
          <a:bodyPr>
            <a:spAutoFit/>
          </a:bodyPr>
          <a:lstStyle/>
          <a:p>
            <a:pPr marL="800100" lvl="1" indent="-342900">
              <a:spcBef>
                <a:spcPct val="10000"/>
              </a:spcBef>
              <a:spcAft>
                <a:spcPct val="10000"/>
              </a:spcAft>
              <a:buClr>
                <a:schemeClr val="bg1">
                  <a:lumMod val="75000"/>
                </a:schemeClr>
              </a:buClr>
              <a:buFont typeface="Wingdings" pitchFamily="2" charset="2"/>
              <a:buChar char="§"/>
              <a:tabLst>
                <a:tab pos="800100" algn="l"/>
              </a:tabLst>
              <a:defRPr/>
            </a:pPr>
            <a:r>
              <a:rPr lang="en-US" sz="3200" dirty="0">
                <a:latin typeface="Comic Sans MS" pitchFamily="66" charset="0"/>
              </a:rPr>
              <a:t> </a:t>
            </a:r>
            <a:r>
              <a:rPr lang="en-US" sz="2800" dirty="0">
                <a:latin typeface="Comic Sans MS" pitchFamily="66" charset="0"/>
              </a:rPr>
              <a:t>Price-based, not cost-based (usually  	determined through competition – bidding!)</a:t>
            </a:r>
          </a:p>
          <a:p>
            <a:pPr lvl="1">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Price defined in contract (total or by unit </a:t>
            </a:r>
            <a:r>
              <a:rPr lang="en-US" sz="2800" dirty="0" smtClean="0">
                <a:latin typeface="Comic Sans MS" pitchFamily="66" charset="0"/>
              </a:rPr>
              <a:t>or 	 by deliverable</a:t>
            </a:r>
            <a:r>
              <a:rPr lang="en-US" sz="2800" dirty="0">
                <a:latin typeface="Comic Sans MS" pitchFamily="66" charset="0"/>
              </a:rPr>
              <a:t>)</a:t>
            </a:r>
          </a:p>
          <a:p>
            <a:pPr lvl="1">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May include Award Fee (if earned) FAR 	 		16.404(a)</a:t>
            </a:r>
          </a:p>
          <a:p>
            <a:pPr lvl="1">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Price may vary based upon volume, time or 	 		economic conditions FAR 16.203-1</a:t>
            </a:r>
          </a:p>
          <a:p>
            <a:pPr lvl="1">
              <a:spcBef>
                <a:spcPct val="10000"/>
              </a:spcBef>
              <a:spcAft>
                <a:spcPct val="10000"/>
              </a:spcAft>
              <a:buClr>
                <a:schemeClr val="bg1">
                  <a:lumMod val="75000"/>
                </a:schemeClr>
              </a:buClr>
              <a:buFont typeface="Wingdings" pitchFamily="2" charset="2"/>
              <a:buChar char="§"/>
              <a:tabLst>
                <a:tab pos="800100" algn="l"/>
              </a:tabLst>
              <a:defRPr/>
            </a:pPr>
            <a:endParaRPr lang="en-US" sz="2800" dirty="0">
              <a:latin typeface="Comic Sans MS" pitchFamily="66" charset="0"/>
            </a:endParaRPr>
          </a:p>
        </p:txBody>
      </p:sp>
      <p:sp>
        <p:nvSpPr>
          <p:cNvPr id="31748" name="Text Box 5"/>
          <p:cNvSpPr txBox="1">
            <a:spLocks noChangeArrowheads="1"/>
          </p:cNvSpPr>
          <p:nvPr/>
        </p:nvSpPr>
        <p:spPr bwMode="auto">
          <a:xfrm>
            <a:off x="0" y="9398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09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09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509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47" grpId="0" uiExpand="1" build="p" bldLvl="2"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81000" y="573088"/>
            <a:ext cx="8305800" cy="646112"/>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Firm Fixed Price (FFPC)</a:t>
            </a:r>
          </a:p>
        </p:txBody>
      </p:sp>
      <p:sp>
        <p:nvSpPr>
          <p:cNvPr id="850947" name="Text Box 3"/>
          <p:cNvSpPr txBox="1">
            <a:spLocks noChangeArrowheads="1"/>
          </p:cNvSpPr>
          <p:nvPr/>
        </p:nvSpPr>
        <p:spPr bwMode="auto">
          <a:xfrm>
            <a:off x="0" y="1371600"/>
            <a:ext cx="8686800" cy="5090624"/>
          </a:xfrm>
          <a:prstGeom prst="rect">
            <a:avLst/>
          </a:prstGeom>
          <a:noFill/>
          <a:ln w="9525">
            <a:noFill/>
            <a:miter lim="800000"/>
            <a:headEnd/>
            <a:tailEnd/>
          </a:ln>
        </p:spPr>
        <p:txBody>
          <a:bodyPr>
            <a:spAutoFit/>
          </a:bodyPr>
          <a:lstStyle/>
          <a:p>
            <a:pPr marL="800100" lvl="1" indent="-342900">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a:t>
            </a:r>
            <a:r>
              <a:rPr lang="en-US" sz="2800" dirty="0" smtClean="0">
                <a:latin typeface="Comic Sans MS" pitchFamily="66" charset="0"/>
              </a:rPr>
              <a:t>Same as FPC, but Firm </a:t>
            </a:r>
            <a:r>
              <a:rPr lang="en-US" sz="2800" dirty="0">
                <a:latin typeface="Comic Sans MS" pitchFamily="66" charset="0"/>
              </a:rPr>
              <a:t>Fixed Price Contract </a:t>
            </a:r>
            <a:r>
              <a:rPr lang="en-US" sz="2800" dirty="0" smtClean="0">
                <a:latin typeface="Comic Sans MS" pitchFamily="66" charset="0"/>
              </a:rPr>
              <a:t>	 (</a:t>
            </a:r>
            <a:r>
              <a:rPr lang="en-US" sz="2800" dirty="0">
                <a:latin typeface="Comic Sans MS" pitchFamily="66" charset="0"/>
              </a:rPr>
              <a:t>FFPC) is set with </a:t>
            </a:r>
            <a:r>
              <a:rPr lang="en-US" sz="2800" dirty="0" smtClean="0">
                <a:latin typeface="Comic Sans MS" pitchFamily="66" charset="0"/>
              </a:rPr>
              <a:t>no adjustments</a:t>
            </a:r>
          </a:p>
          <a:p>
            <a:pPr marL="800100" lvl="1" indent="-342900">
              <a:spcBef>
                <a:spcPct val="10000"/>
              </a:spcBef>
              <a:spcAft>
                <a:spcPct val="10000"/>
              </a:spcAft>
              <a:buClr>
                <a:schemeClr val="bg1">
                  <a:lumMod val="75000"/>
                </a:schemeClr>
              </a:buClr>
              <a:buFont typeface="Wingdings" pitchFamily="2" charset="2"/>
              <a:buChar char="§"/>
              <a:tabLst>
                <a:tab pos="800100" algn="l"/>
              </a:tabLst>
              <a:defRPr/>
            </a:pPr>
            <a:r>
              <a:rPr lang="en-US" sz="2800" dirty="0" smtClean="0">
                <a:latin typeface="Comic Sans MS" pitchFamily="66" charset="0"/>
              </a:rPr>
              <a:t>  We have these in CS – If we are able to 		 complete all of the contract requirements  	 	 (submit all deliverables and have them 		 “accepted”) without spending all of the 		 money, we can </a:t>
            </a:r>
            <a:r>
              <a:rPr lang="en-US" sz="2800" u="sng" dirty="0" smtClean="0">
                <a:latin typeface="Comic Sans MS" pitchFamily="66" charset="0"/>
              </a:rPr>
              <a:t>keep the profit</a:t>
            </a:r>
            <a:r>
              <a:rPr lang="en-US" sz="2800" dirty="0" smtClean="0">
                <a:latin typeface="Comic Sans MS" pitchFamily="66" charset="0"/>
              </a:rPr>
              <a:t>!</a:t>
            </a:r>
          </a:p>
          <a:p>
            <a:pPr marL="800100" lvl="1" indent="-342900">
              <a:spcBef>
                <a:spcPct val="10000"/>
              </a:spcBef>
              <a:spcAft>
                <a:spcPct val="10000"/>
              </a:spcAft>
              <a:buClr>
                <a:schemeClr val="bg1">
                  <a:lumMod val="75000"/>
                </a:schemeClr>
              </a:buClr>
              <a:buFont typeface="Wingdings" pitchFamily="2" charset="2"/>
              <a:buChar char="§"/>
              <a:tabLst>
                <a:tab pos="800100" algn="l"/>
              </a:tabLst>
              <a:defRPr/>
            </a:pPr>
            <a:r>
              <a:rPr lang="en-US" sz="2800" dirty="0" smtClean="0">
                <a:latin typeface="Comic Sans MS" pitchFamily="66" charset="0"/>
              </a:rPr>
              <a:t>  But if it costs more to complete the 	 		 contract requirements than is funded, we 		 must </a:t>
            </a:r>
            <a:r>
              <a:rPr lang="en-US" sz="2800" u="sng" dirty="0" smtClean="0">
                <a:latin typeface="Comic Sans MS" pitchFamily="66" charset="0"/>
              </a:rPr>
              <a:t>cover the extra costs ourselves</a:t>
            </a:r>
            <a:r>
              <a:rPr lang="en-US" sz="2800" dirty="0" smtClean="0">
                <a:latin typeface="Comic Sans MS" pitchFamily="66" charset="0"/>
              </a:rPr>
              <a:t>!</a:t>
            </a:r>
            <a:endParaRPr lang="en-US" sz="2800" dirty="0">
              <a:latin typeface="Comic Sans MS" pitchFamily="66" charset="0"/>
            </a:endParaRPr>
          </a:p>
          <a:p>
            <a:pPr lvl="1">
              <a:spcBef>
                <a:spcPct val="10000"/>
              </a:spcBef>
              <a:spcAft>
                <a:spcPct val="10000"/>
              </a:spcAft>
              <a:buClr>
                <a:schemeClr val="bg1">
                  <a:lumMod val="75000"/>
                </a:schemeClr>
              </a:buClr>
              <a:tabLst>
                <a:tab pos="800100" algn="l"/>
              </a:tabLst>
              <a:defRPr/>
            </a:pPr>
            <a:endParaRPr lang="en-US" sz="2800" dirty="0">
              <a:latin typeface="Comic Sans MS" pitchFamily="66" charset="0"/>
            </a:endParaRPr>
          </a:p>
        </p:txBody>
      </p:sp>
      <p:sp>
        <p:nvSpPr>
          <p:cNvPr id="32772" name="Text Box 5"/>
          <p:cNvSpPr txBox="1">
            <a:spLocks noChangeArrowheads="1"/>
          </p:cNvSpPr>
          <p:nvPr/>
        </p:nvSpPr>
        <p:spPr bwMode="auto">
          <a:xfrm>
            <a:off x="0" y="9398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09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09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81000" y="573088"/>
            <a:ext cx="8305800" cy="646112"/>
          </a:xfrm>
          <a:prstGeom prst="rect">
            <a:avLst/>
          </a:prstGeom>
          <a:solidFill>
            <a:schemeClr val="bg1">
              <a:lumMod val="75000"/>
            </a:schemeClr>
          </a:solidFill>
          <a:ln w="57150">
            <a:solidFill>
              <a:schemeClr val="tx1"/>
            </a:solidFill>
            <a:miter lim="800000"/>
            <a:headEnd/>
            <a:tailEnd/>
          </a:ln>
        </p:spPr>
        <p:txBody>
          <a:bodyPr>
            <a:spAutoFit/>
          </a:bodyPr>
          <a:lstStyle/>
          <a:p>
            <a:pPr algn="ctr">
              <a:spcBef>
                <a:spcPct val="50000"/>
              </a:spcBef>
              <a:defRPr/>
            </a:pPr>
            <a:r>
              <a:rPr lang="en-US" sz="3600" dirty="0">
                <a:solidFill>
                  <a:srgbClr val="FFFFFF"/>
                </a:solidFill>
                <a:latin typeface="Comic Sans MS" pitchFamily="66" charset="0"/>
              </a:rPr>
              <a:t>Fixed Price Level of Effort Contract</a:t>
            </a:r>
          </a:p>
        </p:txBody>
      </p:sp>
      <p:sp>
        <p:nvSpPr>
          <p:cNvPr id="850947" name="Text Box 3"/>
          <p:cNvSpPr txBox="1">
            <a:spLocks noChangeArrowheads="1"/>
          </p:cNvSpPr>
          <p:nvPr/>
        </p:nvSpPr>
        <p:spPr bwMode="auto">
          <a:xfrm>
            <a:off x="0" y="1371600"/>
            <a:ext cx="8686800" cy="3859518"/>
          </a:xfrm>
          <a:prstGeom prst="rect">
            <a:avLst/>
          </a:prstGeom>
          <a:noFill/>
          <a:ln w="9525">
            <a:noFill/>
            <a:miter lim="800000"/>
            <a:headEnd/>
            <a:tailEnd/>
          </a:ln>
        </p:spPr>
        <p:txBody>
          <a:bodyPr>
            <a:spAutoFit/>
          </a:bodyPr>
          <a:lstStyle/>
          <a:p>
            <a:pPr marL="800100" lvl="1" indent="-342900">
              <a:spcBef>
                <a:spcPct val="10000"/>
              </a:spcBef>
              <a:spcAft>
                <a:spcPct val="10000"/>
              </a:spcAft>
              <a:buClr>
                <a:schemeClr val="bg1">
                  <a:lumMod val="75000"/>
                </a:schemeClr>
              </a:buClr>
              <a:buFont typeface="Wingdings" pitchFamily="2" charset="2"/>
              <a:buChar char="§"/>
              <a:tabLst>
                <a:tab pos="800100" algn="l"/>
              </a:tabLst>
              <a:defRPr/>
            </a:pPr>
            <a:r>
              <a:rPr lang="en-US" sz="3200" dirty="0">
                <a:latin typeface="Comic Sans MS" pitchFamily="66" charset="0"/>
              </a:rPr>
              <a:t> </a:t>
            </a:r>
            <a:r>
              <a:rPr lang="en-US" sz="2800" dirty="0">
                <a:latin typeface="Comic Sans MS" pitchFamily="66" charset="0"/>
              </a:rPr>
              <a:t>Variation of FPC where contractor is to 	provide specified level of effort over a 	defined  period of time (used for </a:t>
            </a:r>
            <a:r>
              <a:rPr lang="en-US" sz="2800" dirty="0" smtClean="0">
                <a:latin typeface="Comic Sans MS" pitchFamily="66" charset="0"/>
              </a:rPr>
              <a:t>“staffing </a:t>
            </a:r>
            <a:r>
              <a:rPr lang="en-US" sz="2800" dirty="0">
                <a:latin typeface="Comic Sans MS" pitchFamily="66" charset="0"/>
              </a:rPr>
              <a:t>	</a:t>
            </a:r>
            <a:r>
              <a:rPr lang="en-US" sz="2800" dirty="0" smtClean="0">
                <a:latin typeface="Comic Sans MS" pitchFamily="66" charset="0"/>
              </a:rPr>
              <a:t>contracts” where we might provide a 	scientist for x period for a flat fee)</a:t>
            </a:r>
            <a:endParaRPr lang="en-US" sz="2800" dirty="0">
              <a:latin typeface="Comic Sans MS" pitchFamily="66" charset="0"/>
            </a:endParaRPr>
          </a:p>
          <a:p>
            <a:pPr lvl="1">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Price defined in contract</a:t>
            </a:r>
          </a:p>
          <a:p>
            <a:pPr lvl="1">
              <a:spcBef>
                <a:spcPct val="10000"/>
              </a:spcBef>
              <a:spcAft>
                <a:spcPct val="10000"/>
              </a:spcAft>
              <a:buClr>
                <a:schemeClr val="bg1">
                  <a:lumMod val="75000"/>
                </a:schemeClr>
              </a:buClr>
              <a:buFont typeface="Wingdings" pitchFamily="2" charset="2"/>
              <a:buChar char="§"/>
              <a:tabLst>
                <a:tab pos="800100" algn="l"/>
              </a:tabLst>
              <a:defRPr/>
            </a:pPr>
            <a:r>
              <a:rPr lang="en-US" sz="2800" dirty="0">
                <a:latin typeface="Comic Sans MS" pitchFamily="66" charset="0"/>
              </a:rPr>
              <a:t>   All other terms of FPC apply</a:t>
            </a:r>
          </a:p>
          <a:p>
            <a:pPr lvl="1">
              <a:spcBef>
                <a:spcPct val="10000"/>
              </a:spcBef>
              <a:spcAft>
                <a:spcPct val="10000"/>
              </a:spcAft>
              <a:buClr>
                <a:schemeClr val="bg1">
                  <a:lumMod val="75000"/>
                </a:schemeClr>
              </a:buClr>
              <a:tabLst>
                <a:tab pos="800100" algn="l"/>
              </a:tabLst>
              <a:defRPr/>
            </a:pPr>
            <a:endParaRPr lang="en-US" sz="2800" dirty="0">
              <a:latin typeface="Comic Sans MS" pitchFamily="66" charset="0"/>
            </a:endParaRPr>
          </a:p>
        </p:txBody>
      </p:sp>
      <p:sp>
        <p:nvSpPr>
          <p:cNvPr id="33796" name="Text Box 5"/>
          <p:cNvSpPr txBox="1">
            <a:spLocks noChangeArrowheads="1"/>
          </p:cNvSpPr>
          <p:nvPr/>
        </p:nvSpPr>
        <p:spPr bwMode="auto">
          <a:xfrm>
            <a:off x="0" y="939800"/>
            <a:ext cx="9144000" cy="523875"/>
          </a:xfrm>
          <a:prstGeom prst="rect">
            <a:avLst/>
          </a:prstGeom>
          <a:noFill/>
          <a:ln w="9525">
            <a:noFill/>
            <a:miter lim="800000"/>
            <a:headEnd/>
            <a:tailEnd/>
          </a:ln>
        </p:spPr>
        <p:txBody>
          <a:bodyPr>
            <a:spAutoFit/>
          </a:bodyPr>
          <a:lstStyle/>
          <a:p>
            <a:pPr>
              <a:spcBef>
                <a:spcPct val="10000"/>
              </a:spcBef>
              <a:spcAft>
                <a:spcPct val="10000"/>
              </a:spcAft>
              <a:buClr>
                <a:schemeClr val="tx1"/>
              </a:buClr>
              <a:buSzPct val="110000"/>
              <a:buFont typeface="Wingdings" pitchFamily="2" charset="2"/>
              <a:buNone/>
              <a:tabLst>
                <a:tab pos="738188" algn="l"/>
                <a:tab pos="1597025" algn="l"/>
              </a:tabLst>
            </a:pPr>
            <a:endParaRPr lang="en-US" sz="2800">
              <a:solidFill>
                <a:schemeClr val="tx2"/>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09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09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47" grpId="0" uiExpand="1"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4818" name="Group 53"/>
          <p:cNvGrpSpPr>
            <a:grpSpLocks/>
          </p:cNvGrpSpPr>
          <p:nvPr/>
        </p:nvGrpSpPr>
        <p:grpSpPr bwMode="auto">
          <a:xfrm>
            <a:off x="228600" y="0"/>
            <a:ext cx="7239000" cy="2057400"/>
            <a:chOff x="144" y="0"/>
            <a:chExt cx="4560" cy="1296"/>
          </a:xfrm>
        </p:grpSpPr>
        <p:sp>
          <p:nvSpPr>
            <p:cNvPr id="29731" name="Text Box 54"/>
            <p:cNvSpPr txBox="1">
              <a:spLocks noChangeArrowheads="1"/>
            </p:cNvSpPr>
            <p:nvPr/>
          </p:nvSpPr>
          <p:spPr bwMode="auto">
            <a:xfrm>
              <a:off x="1056" y="0"/>
              <a:ext cx="3648" cy="446"/>
            </a:xfrm>
            <a:prstGeom prst="rect">
              <a:avLst/>
            </a:prstGeom>
            <a:solidFill>
              <a:schemeClr val="accent2">
                <a:lumMod val="50000"/>
              </a:schemeClr>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000" b="1" dirty="0">
                  <a:solidFill>
                    <a:srgbClr val="FFFFFF"/>
                  </a:solidFill>
                  <a:latin typeface="Comic Sans MS" pitchFamily="66" charset="0"/>
                </a:rPr>
                <a:t>Contracting Process</a:t>
              </a:r>
            </a:p>
          </p:txBody>
        </p:sp>
        <p:grpSp>
          <p:nvGrpSpPr>
            <p:cNvPr id="34852" name="Group 55"/>
            <p:cNvGrpSpPr>
              <a:grpSpLocks/>
            </p:cNvGrpSpPr>
            <p:nvPr/>
          </p:nvGrpSpPr>
          <p:grpSpPr bwMode="auto">
            <a:xfrm>
              <a:off x="144" y="480"/>
              <a:ext cx="1642" cy="816"/>
              <a:chOff x="144" y="480"/>
              <a:chExt cx="1642" cy="816"/>
            </a:xfrm>
          </p:grpSpPr>
          <p:sp>
            <p:nvSpPr>
              <p:cNvPr id="34853" name="Rectangle 56"/>
              <p:cNvSpPr>
                <a:spLocks noChangeArrowheads="1"/>
              </p:cNvSpPr>
              <p:nvPr/>
            </p:nvSpPr>
            <p:spPr bwMode="auto">
              <a:xfrm>
                <a:off x="144" y="480"/>
                <a:ext cx="1488" cy="816"/>
              </a:xfrm>
              <a:prstGeom prst="rect">
                <a:avLst/>
              </a:prstGeom>
              <a:noFill/>
              <a:ln w="12700">
                <a:solidFill>
                  <a:schemeClr val="tx1"/>
                </a:solidFill>
                <a:miter lim="800000"/>
                <a:headEnd/>
                <a:tailEnd/>
              </a:ln>
            </p:spPr>
            <p:txBody>
              <a:bodyPr wrap="none" anchor="ctr"/>
              <a:lstStyle/>
              <a:p>
                <a:endParaRPr lang="en-US">
                  <a:latin typeface="Comic Sans MS" pitchFamily="66" charset="0"/>
                </a:endParaRPr>
              </a:p>
            </p:txBody>
          </p:sp>
          <p:sp>
            <p:nvSpPr>
              <p:cNvPr id="29734" name="Text Box 57"/>
              <p:cNvSpPr txBox="1">
                <a:spLocks noChangeArrowheads="1"/>
              </p:cNvSpPr>
              <p:nvPr/>
            </p:nvSpPr>
            <p:spPr bwMode="auto">
              <a:xfrm>
                <a:off x="192" y="480"/>
                <a:ext cx="1594" cy="795"/>
              </a:xfrm>
              <a:prstGeom prst="rect">
                <a:avLst/>
              </a:prstGeom>
              <a:noFill/>
              <a:ln w="12700">
                <a:noFill/>
                <a:miter lim="800000"/>
                <a:headEnd/>
                <a:tailEnd/>
              </a:ln>
            </p:spPr>
            <p:txBody>
              <a:bodyPr>
                <a:spAutoFit/>
              </a:bodyPr>
              <a:lstStyle/>
              <a:p>
                <a:pPr>
                  <a:defRPr/>
                </a:pPr>
                <a:r>
                  <a:rPr lang="en-US" sz="1600" b="1" dirty="0">
                    <a:solidFill>
                      <a:schemeClr val="accent6">
                        <a:lumMod val="50000"/>
                      </a:schemeClr>
                    </a:solidFill>
                    <a:latin typeface="Comic Sans MS" pitchFamily="66" charset="0"/>
                  </a:rPr>
                  <a:t>Purchase Request </a:t>
                </a:r>
                <a:r>
                  <a:rPr lang="en-US" sz="1600" b="1" dirty="0">
                    <a:latin typeface="Comic Sans MS" pitchFamily="66" charset="0"/>
                  </a:rPr>
                  <a:t>(Requisition)</a:t>
                </a:r>
              </a:p>
              <a:p>
                <a:pPr>
                  <a:buFontTx/>
                  <a:buChar char="•"/>
                  <a:defRPr/>
                </a:pPr>
                <a:r>
                  <a:rPr lang="en-US" sz="1600" b="1" dirty="0">
                    <a:latin typeface="Comic Sans MS" pitchFamily="66" charset="0"/>
                  </a:rPr>
                  <a:t>  </a:t>
                </a:r>
                <a:r>
                  <a:rPr lang="en-US" sz="1400" b="1" dirty="0">
                    <a:latin typeface="Comic Sans MS" pitchFamily="66" charset="0"/>
                  </a:rPr>
                  <a:t>Requirements</a:t>
                </a:r>
              </a:p>
              <a:p>
                <a:pPr>
                  <a:buFontTx/>
                  <a:buChar char="•"/>
                  <a:defRPr/>
                </a:pPr>
                <a:r>
                  <a:rPr lang="en-US" sz="1400" b="1" dirty="0">
                    <a:latin typeface="Comic Sans MS" pitchFamily="66" charset="0"/>
                  </a:rPr>
                  <a:t>  Authorization</a:t>
                </a:r>
              </a:p>
              <a:p>
                <a:pPr>
                  <a:buFontTx/>
                  <a:buChar char="•"/>
                  <a:defRPr/>
                </a:pPr>
                <a:r>
                  <a:rPr lang="en-US" sz="1400" b="1" dirty="0">
                    <a:latin typeface="Comic Sans MS" pitchFamily="66" charset="0"/>
                  </a:rPr>
                  <a:t>  Administrative Detail</a:t>
                </a:r>
              </a:p>
            </p:txBody>
          </p:sp>
        </p:grpSp>
      </p:grpSp>
      <p:grpSp>
        <p:nvGrpSpPr>
          <p:cNvPr id="4" name="Group 58"/>
          <p:cNvGrpSpPr>
            <a:grpSpLocks/>
          </p:cNvGrpSpPr>
          <p:nvPr/>
        </p:nvGrpSpPr>
        <p:grpSpPr bwMode="auto">
          <a:xfrm>
            <a:off x="152400" y="2133600"/>
            <a:ext cx="1524000" cy="1066800"/>
            <a:chOff x="96" y="1344"/>
            <a:chExt cx="960" cy="672"/>
          </a:xfrm>
        </p:grpSpPr>
        <p:grpSp>
          <p:nvGrpSpPr>
            <p:cNvPr id="34847" name="Group 59"/>
            <p:cNvGrpSpPr>
              <a:grpSpLocks/>
            </p:cNvGrpSpPr>
            <p:nvPr/>
          </p:nvGrpSpPr>
          <p:grpSpPr bwMode="auto">
            <a:xfrm>
              <a:off x="96" y="1584"/>
              <a:ext cx="960" cy="432"/>
              <a:chOff x="0" y="1680"/>
              <a:chExt cx="960" cy="432"/>
            </a:xfrm>
          </p:grpSpPr>
          <p:sp>
            <p:nvSpPr>
              <p:cNvPr id="34849" name="Rectangle 60"/>
              <p:cNvSpPr>
                <a:spLocks noChangeArrowheads="1"/>
              </p:cNvSpPr>
              <p:nvPr/>
            </p:nvSpPr>
            <p:spPr bwMode="auto">
              <a:xfrm>
                <a:off x="96" y="1680"/>
                <a:ext cx="768" cy="432"/>
              </a:xfrm>
              <a:prstGeom prst="rect">
                <a:avLst/>
              </a:prstGeom>
              <a:noFill/>
              <a:ln w="9525">
                <a:solidFill>
                  <a:schemeClr val="tx1"/>
                </a:solidFill>
                <a:miter lim="800000"/>
                <a:headEnd/>
                <a:tailEnd/>
              </a:ln>
            </p:spPr>
            <p:txBody>
              <a:bodyPr wrap="none" anchor="ctr"/>
              <a:lstStyle/>
              <a:p>
                <a:endParaRPr lang="en-US">
                  <a:latin typeface="Comic Sans MS" pitchFamily="66" charset="0"/>
                </a:endParaRPr>
              </a:p>
            </p:txBody>
          </p:sp>
          <p:sp>
            <p:nvSpPr>
              <p:cNvPr id="29730" name="Text Box 61"/>
              <p:cNvSpPr txBox="1">
                <a:spLocks noChangeArrowheads="1"/>
              </p:cNvSpPr>
              <p:nvPr/>
            </p:nvSpPr>
            <p:spPr bwMode="auto">
              <a:xfrm>
                <a:off x="0" y="1728"/>
                <a:ext cx="960" cy="366"/>
              </a:xfrm>
              <a:prstGeom prst="rect">
                <a:avLst/>
              </a:prstGeom>
              <a:noFill/>
              <a:ln w="9525">
                <a:noFill/>
                <a:miter lim="800000"/>
                <a:headEnd/>
                <a:tailEnd/>
              </a:ln>
            </p:spPr>
            <p:txBody>
              <a:bodyPr>
                <a:spAutoFit/>
              </a:bodyPr>
              <a:lstStyle/>
              <a:p>
                <a:pPr algn="ctr">
                  <a:spcBef>
                    <a:spcPct val="50000"/>
                  </a:spcBef>
                  <a:defRPr/>
                </a:pPr>
                <a:r>
                  <a:rPr lang="en-US" sz="1600" b="1" dirty="0">
                    <a:solidFill>
                      <a:schemeClr val="accent6">
                        <a:lumMod val="50000"/>
                      </a:schemeClr>
                    </a:solidFill>
                    <a:latin typeface="Comic Sans MS" pitchFamily="66" charset="0"/>
                  </a:rPr>
                  <a:t>Contract Office</a:t>
                </a:r>
              </a:p>
            </p:txBody>
          </p:sp>
        </p:grpSp>
        <p:sp>
          <p:nvSpPr>
            <p:cNvPr id="34848" name="AutoShape 62"/>
            <p:cNvSpPr>
              <a:spLocks noChangeArrowheads="1"/>
            </p:cNvSpPr>
            <p:nvPr/>
          </p:nvSpPr>
          <p:spPr bwMode="auto">
            <a:xfrm>
              <a:off x="384" y="1344"/>
              <a:ext cx="288" cy="192"/>
            </a:xfrm>
            <a:prstGeom prst="downArrow">
              <a:avLst>
                <a:gd name="adj1" fmla="val 50000"/>
                <a:gd name="adj2" fmla="val 25000"/>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grpSp>
      <p:grpSp>
        <p:nvGrpSpPr>
          <p:cNvPr id="6" name="Group 91"/>
          <p:cNvGrpSpPr>
            <a:grpSpLocks/>
          </p:cNvGrpSpPr>
          <p:nvPr/>
        </p:nvGrpSpPr>
        <p:grpSpPr bwMode="auto">
          <a:xfrm>
            <a:off x="1828800" y="2362200"/>
            <a:ext cx="2133600" cy="533400"/>
            <a:chOff x="1152" y="1488"/>
            <a:chExt cx="1344" cy="336"/>
          </a:xfrm>
        </p:grpSpPr>
        <p:sp>
          <p:nvSpPr>
            <p:cNvPr id="29724" name="Text Box 65"/>
            <p:cNvSpPr txBox="1">
              <a:spLocks noChangeArrowheads="1"/>
            </p:cNvSpPr>
            <p:nvPr/>
          </p:nvSpPr>
          <p:spPr bwMode="auto">
            <a:xfrm>
              <a:off x="1584" y="1536"/>
              <a:ext cx="912" cy="213"/>
            </a:xfrm>
            <a:prstGeom prst="rect">
              <a:avLst/>
            </a:prstGeom>
            <a:noFill/>
            <a:ln w="9525">
              <a:noFill/>
              <a:miter lim="800000"/>
              <a:headEnd/>
              <a:tailEnd/>
            </a:ln>
          </p:spPr>
          <p:txBody>
            <a:bodyPr>
              <a:spAutoFit/>
            </a:bodyPr>
            <a:lstStyle/>
            <a:p>
              <a:pPr algn="ctr">
                <a:spcBef>
                  <a:spcPct val="50000"/>
                </a:spcBef>
                <a:defRPr/>
              </a:pPr>
              <a:r>
                <a:rPr lang="en-US" sz="1600" b="1" dirty="0">
                  <a:solidFill>
                    <a:schemeClr val="accent6">
                      <a:lumMod val="50000"/>
                    </a:schemeClr>
                  </a:solidFill>
                  <a:latin typeface="Comic Sans MS" pitchFamily="66" charset="0"/>
                </a:rPr>
                <a:t>Procurement</a:t>
              </a:r>
              <a:r>
                <a:rPr lang="en-US" sz="1400" b="1" dirty="0">
                  <a:latin typeface="Comic Sans MS" pitchFamily="66" charset="0"/>
                </a:rPr>
                <a:t> </a:t>
              </a:r>
            </a:p>
          </p:txBody>
        </p:sp>
        <p:sp>
          <p:nvSpPr>
            <p:cNvPr id="34845" name="Rectangle 66"/>
            <p:cNvSpPr>
              <a:spLocks noChangeArrowheads="1"/>
            </p:cNvSpPr>
            <p:nvPr/>
          </p:nvSpPr>
          <p:spPr bwMode="auto">
            <a:xfrm>
              <a:off x="1488" y="1488"/>
              <a:ext cx="1008" cy="336"/>
            </a:xfrm>
            <a:prstGeom prst="rect">
              <a:avLst/>
            </a:prstGeom>
            <a:noFill/>
            <a:ln w="9525">
              <a:solidFill>
                <a:schemeClr val="tx1"/>
              </a:solidFill>
              <a:miter lim="800000"/>
              <a:headEnd/>
              <a:tailEnd/>
            </a:ln>
          </p:spPr>
          <p:txBody>
            <a:bodyPr wrap="none" anchor="ctr"/>
            <a:lstStyle/>
            <a:p>
              <a:endParaRPr lang="en-US">
                <a:latin typeface="Comic Sans MS" pitchFamily="66" charset="0"/>
              </a:endParaRPr>
            </a:p>
          </p:txBody>
        </p:sp>
        <p:sp>
          <p:nvSpPr>
            <p:cNvPr id="34846" name="AutoShape 67"/>
            <p:cNvSpPr>
              <a:spLocks noChangeArrowheads="1"/>
            </p:cNvSpPr>
            <p:nvPr/>
          </p:nvSpPr>
          <p:spPr bwMode="auto">
            <a:xfrm>
              <a:off x="1152" y="1488"/>
              <a:ext cx="312" cy="219"/>
            </a:xfrm>
            <a:prstGeom prst="rightArrow">
              <a:avLst>
                <a:gd name="adj1" fmla="val 50000"/>
                <a:gd name="adj2" fmla="val 35616"/>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grpSp>
      <p:grpSp>
        <p:nvGrpSpPr>
          <p:cNvPr id="7" name="Group 68"/>
          <p:cNvGrpSpPr>
            <a:grpSpLocks/>
          </p:cNvGrpSpPr>
          <p:nvPr/>
        </p:nvGrpSpPr>
        <p:grpSpPr bwMode="auto">
          <a:xfrm>
            <a:off x="3276600" y="914400"/>
            <a:ext cx="4724400" cy="1371600"/>
            <a:chOff x="2064" y="576"/>
            <a:chExt cx="2976" cy="864"/>
          </a:xfrm>
        </p:grpSpPr>
        <p:sp>
          <p:nvSpPr>
            <p:cNvPr id="34842" name="AutoShape 69"/>
            <p:cNvSpPr>
              <a:spLocks noChangeArrowheads="1"/>
            </p:cNvSpPr>
            <p:nvPr/>
          </p:nvSpPr>
          <p:spPr bwMode="auto">
            <a:xfrm rot="1800000">
              <a:off x="2064" y="1104"/>
              <a:ext cx="288" cy="336"/>
            </a:xfrm>
            <a:prstGeom prst="upArrow">
              <a:avLst>
                <a:gd name="adj1" fmla="val 50000"/>
                <a:gd name="adj2" fmla="val 29167"/>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sp>
          <p:nvSpPr>
            <p:cNvPr id="29723" name="Text Box 70"/>
            <p:cNvSpPr txBox="1">
              <a:spLocks noChangeArrowheads="1"/>
            </p:cNvSpPr>
            <p:nvPr/>
          </p:nvSpPr>
          <p:spPr bwMode="auto">
            <a:xfrm>
              <a:off x="2256" y="576"/>
              <a:ext cx="2784" cy="407"/>
            </a:xfrm>
            <a:prstGeom prst="rect">
              <a:avLst/>
            </a:prstGeom>
            <a:noFill/>
            <a:ln w="9525">
              <a:noFill/>
              <a:miter lim="800000"/>
              <a:headEnd/>
              <a:tailEnd/>
            </a:ln>
          </p:spPr>
          <p:txBody>
            <a:bodyPr>
              <a:spAutoFit/>
            </a:bodyPr>
            <a:lstStyle/>
            <a:p>
              <a:pPr>
                <a:defRPr/>
              </a:pPr>
              <a:r>
                <a:rPr lang="en-US" sz="1800" b="1" dirty="0">
                  <a:solidFill>
                    <a:schemeClr val="accent6">
                      <a:lumMod val="50000"/>
                    </a:schemeClr>
                  </a:solidFill>
                  <a:latin typeface="Comic Sans MS" pitchFamily="66" charset="0"/>
                </a:rPr>
                <a:t>Request for Quotation </a:t>
              </a:r>
              <a:r>
                <a:rPr lang="en-US" sz="1800" b="1" dirty="0">
                  <a:latin typeface="Comic Sans MS" pitchFamily="66" charset="0"/>
                </a:rPr>
                <a:t>(RFQ) -</a:t>
              </a:r>
            </a:p>
            <a:p>
              <a:pPr>
                <a:defRPr/>
              </a:pPr>
              <a:r>
                <a:rPr lang="en-US" sz="1800" b="1" dirty="0">
                  <a:latin typeface="Comic Sans MS" pitchFamily="66" charset="0"/>
                </a:rPr>
                <a:t>Information Only (Standard Form 18)</a:t>
              </a:r>
            </a:p>
          </p:txBody>
        </p:sp>
      </p:grpSp>
      <p:grpSp>
        <p:nvGrpSpPr>
          <p:cNvPr id="8" name="Group 71"/>
          <p:cNvGrpSpPr>
            <a:grpSpLocks/>
          </p:cNvGrpSpPr>
          <p:nvPr/>
        </p:nvGrpSpPr>
        <p:grpSpPr bwMode="auto">
          <a:xfrm>
            <a:off x="1143000" y="3124200"/>
            <a:ext cx="4953000" cy="3883025"/>
            <a:chOff x="960" y="1968"/>
            <a:chExt cx="3120" cy="2446"/>
          </a:xfrm>
        </p:grpSpPr>
        <p:sp>
          <p:nvSpPr>
            <p:cNvPr id="34835" name="AutoShape 72"/>
            <p:cNvSpPr>
              <a:spLocks noChangeArrowheads="1"/>
            </p:cNvSpPr>
            <p:nvPr/>
          </p:nvSpPr>
          <p:spPr bwMode="auto">
            <a:xfrm>
              <a:off x="3744" y="3504"/>
              <a:ext cx="336" cy="269"/>
            </a:xfrm>
            <a:prstGeom prst="rightArrow">
              <a:avLst>
                <a:gd name="adj1" fmla="val 50000"/>
                <a:gd name="adj2" fmla="val 31227"/>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sp>
          <p:nvSpPr>
            <p:cNvPr id="29716" name="Text Box 73"/>
            <p:cNvSpPr txBox="1">
              <a:spLocks noChangeArrowheads="1"/>
            </p:cNvSpPr>
            <p:nvPr/>
          </p:nvSpPr>
          <p:spPr bwMode="auto">
            <a:xfrm>
              <a:off x="1152" y="2160"/>
              <a:ext cx="1776" cy="233"/>
            </a:xfrm>
            <a:prstGeom prst="rect">
              <a:avLst/>
            </a:prstGeom>
            <a:noFill/>
            <a:ln w="9525">
              <a:noFill/>
              <a:miter lim="800000"/>
              <a:headEnd/>
              <a:tailEnd/>
            </a:ln>
          </p:spPr>
          <p:txBody>
            <a:bodyPr>
              <a:spAutoFit/>
            </a:bodyPr>
            <a:lstStyle/>
            <a:p>
              <a:pPr algn="ctr">
                <a:defRPr/>
              </a:pPr>
              <a:r>
                <a:rPr lang="en-US" sz="1800" b="1" dirty="0">
                  <a:solidFill>
                    <a:schemeClr val="accent6">
                      <a:lumMod val="50000"/>
                    </a:schemeClr>
                  </a:solidFill>
                  <a:latin typeface="Comic Sans MS" pitchFamily="66" charset="0"/>
                </a:rPr>
                <a:t>BAA or RFP</a:t>
              </a:r>
            </a:p>
          </p:txBody>
        </p:sp>
        <p:grpSp>
          <p:nvGrpSpPr>
            <p:cNvPr id="34837" name="Group 74"/>
            <p:cNvGrpSpPr>
              <a:grpSpLocks/>
            </p:cNvGrpSpPr>
            <p:nvPr/>
          </p:nvGrpSpPr>
          <p:grpSpPr bwMode="auto">
            <a:xfrm>
              <a:off x="960" y="2640"/>
              <a:ext cx="2736" cy="1774"/>
              <a:chOff x="1440" y="2304"/>
              <a:chExt cx="2736" cy="1774"/>
            </a:xfrm>
          </p:grpSpPr>
          <p:sp>
            <p:nvSpPr>
              <p:cNvPr id="29720" name="Text Box 75"/>
              <p:cNvSpPr txBox="1">
                <a:spLocks noChangeArrowheads="1"/>
              </p:cNvSpPr>
              <p:nvPr/>
            </p:nvSpPr>
            <p:spPr bwMode="auto">
              <a:xfrm>
                <a:off x="1440" y="2304"/>
                <a:ext cx="2736" cy="1774"/>
              </a:xfrm>
              <a:prstGeom prst="rect">
                <a:avLst/>
              </a:prstGeom>
              <a:noFill/>
              <a:ln w="9525">
                <a:noFill/>
                <a:miter lim="800000"/>
                <a:headEnd/>
                <a:tailEnd/>
              </a:ln>
            </p:spPr>
            <p:txBody>
              <a:bodyPr>
                <a:spAutoFit/>
              </a:bodyPr>
              <a:lstStyle/>
              <a:p>
                <a:pPr>
                  <a:buFontTx/>
                  <a:buChar char="•"/>
                  <a:defRPr/>
                </a:pPr>
                <a:r>
                  <a:rPr lang="en-US" sz="1600" b="1" dirty="0">
                    <a:latin typeface="Comic Sans MS" pitchFamily="66" charset="0"/>
                  </a:rPr>
                  <a:t> </a:t>
                </a:r>
                <a:r>
                  <a:rPr lang="en-US" sz="1400" b="1" dirty="0">
                    <a:latin typeface="Comic Sans MS" pitchFamily="66" charset="0"/>
                  </a:rPr>
                  <a:t>Other-than-sealed-bids (offers)</a:t>
                </a:r>
              </a:p>
              <a:p>
                <a:pPr>
                  <a:buFontTx/>
                  <a:buChar char="•"/>
                  <a:defRPr/>
                </a:pPr>
                <a:r>
                  <a:rPr lang="en-US" sz="1400" b="1" dirty="0">
                    <a:latin typeface="Comic Sans MS" pitchFamily="66" charset="0"/>
                  </a:rPr>
                  <a:t>  </a:t>
                </a:r>
                <a:r>
                  <a:rPr lang="en-US" sz="1400" b="1" dirty="0">
                    <a:solidFill>
                      <a:schemeClr val="accent6">
                        <a:lumMod val="50000"/>
                      </a:schemeClr>
                    </a:solidFill>
                    <a:latin typeface="Comic Sans MS" pitchFamily="66" charset="0"/>
                  </a:rPr>
                  <a:t>Research Procurements</a:t>
                </a:r>
                <a:endParaRPr lang="en-US" sz="1400" b="1" dirty="0">
                  <a:latin typeface="Comic Sans MS" pitchFamily="66" charset="0"/>
                </a:endParaRPr>
              </a:p>
              <a:p>
                <a:pPr>
                  <a:buFontTx/>
                  <a:buChar char="•"/>
                  <a:defRPr/>
                </a:pPr>
                <a:r>
                  <a:rPr lang="en-US" sz="1400" b="1" dirty="0">
                    <a:latin typeface="Comic Sans MS" pitchFamily="66" charset="0"/>
                  </a:rPr>
                  <a:t>  Uniform contract format</a:t>
                </a:r>
              </a:p>
              <a:p>
                <a:pPr>
                  <a:buFontTx/>
                  <a:buChar char="•"/>
                  <a:defRPr/>
                </a:pPr>
                <a:r>
                  <a:rPr lang="en-US" sz="1400" b="1" dirty="0">
                    <a:latin typeface="Comic Sans MS" pitchFamily="66" charset="0"/>
                  </a:rPr>
                  <a:t>  Negotiated procurement</a:t>
                </a:r>
              </a:p>
              <a:p>
                <a:pPr lvl="1">
                  <a:buFontTx/>
                  <a:buChar char="•"/>
                  <a:defRPr/>
                </a:pPr>
                <a:r>
                  <a:rPr lang="en-US" sz="1400" b="1" dirty="0">
                    <a:latin typeface="Comic Sans MS" pitchFamily="66" charset="0"/>
                  </a:rPr>
                  <a:t>  Bargaining</a:t>
                </a:r>
              </a:p>
              <a:p>
                <a:pPr lvl="1">
                  <a:buFontTx/>
                  <a:buChar char="•"/>
                  <a:defRPr/>
                </a:pPr>
                <a:r>
                  <a:rPr lang="en-US" sz="1400" b="1" dirty="0">
                    <a:latin typeface="Comic Sans MS" pitchFamily="66" charset="0"/>
                  </a:rPr>
                  <a:t>  </a:t>
                </a:r>
                <a:r>
                  <a:rPr lang="en-US" sz="1400" b="1" dirty="0" err="1">
                    <a:latin typeface="Comic Sans MS" pitchFamily="66" charset="0"/>
                  </a:rPr>
                  <a:t>Offerors</a:t>
                </a:r>
                <a:r>
                  <a:rPr lang="en-US" sz="1400" b="1" dirty="0">
                    <a:latin typeface="Comic Sans MS" pitchFamily="66" charset="0"/>
                  </a:rPr>
                  <a:t> may revise offer</a:t>
                </a:r>
              </a:p>
              <a:p>
                <a:pPr>
                  <a:buFontTx/>
                  <a:buChar char="•"/>
                  <a:defRPr/>
                </a:pPr>
                <a:r>
                  <a:rPr lang="en-US" sz="1400" b="1" dirty="0">
                    <a:latin typeface="Comic Sans MS" pitchFamily="66" charset="0"/>
                  </a:rPr>
                  <a:t>  Awards made on quality and cost factors</a:t>
                </a:r>
              </a:p>
              <a:p>
                <a:pPr lvl="1">
                  <a:buFontTx/>
                  <a:buChar char="•"/>
                  <a:defRPr/>
                </a:pPr>
                <a:r>
                  <a:rPr lang="en-US" sz="1400" b="1" dirty="0">
                    <a:latin typeface="Comic Sans MS" pitchFamily="66" charset="0"/>
                  </a:rPr>
                  <a:t>  Technical excellence</a:t>
                </a:r>
              </a:p>
              <a:p>
                <a:pPr lvl="1">
                  <a:buFontTx/>
                  <a:buChar char="•"/>
                  <a:defRPr/>
                </a:pPr>
                <a:r>
                  <a:rPr lang="en-US" sz="1400" b="1" dirty="0">
                    <a:latin typeface="Comic Sans MS" pitchFamily="66" charset="0"/>
                  </a:rPr>
                  <a:t>  Management capabilities</a:t>
                </a:r>
              </a:p>
              <a:p>
                <a:pPr lvl="1">
                  <a:buFontTx/>
                  <a:buChar char="•"/>
                  <a:defRPr/>
                </a:pPr>
                <a:r>
                  <a:rPr lang="en-US" sz="1400" b="1" dirty="0">
                    <a:latin typeface="Comic Sans MS" pitchFamily="66" charset="0"/>
                  </a:rPr>
                  <a:t>  Personnel Qualifications</a:t>
                </a:r>
              </a:p>
              <a:p>
                <a:pPr lvl="1">
                  <a:buFontTx/>
                  <a:buChar char="•"/>
                  <a:defRPr/>
                </a:pPr>
                <a:r>
                  <a:rPr lang="en-US" sz="1400" b="1" dirty="0">
                    <a:latin typeface="Comic Sans MS" pitchFamily="66" charset="0"/>
                  </a:rPr>
                  <a:t>  Prior experience</a:t>
                </a:r>
              </a:p>
              <a:p>
                <a:pPr>
                  <a:spcBef>
                    <a:spcPct val="50000"/>
                  </a:spcBef>
                  <a:buFontTx/>
                  <a:buChar char="•"/>
                  <a:defRPr/>
                </a:pPr>
                <a:endParaRPr lang="en-US" sz="1400" b="1" dirty="0">
                  <a:latin typeface="Comic Sans MS" pitchFamily="66" charset="0"/>
                </a:endParaRPr>
              </a:p>
            </p:txBody>
          </p:sp>
          <p:sp>
            <p:nvSpPr>
              <p:cNvPr id="34841" name="Rectangle 76"/>
              <p:cNvSpPr>
                <a:spLocks noChangeArrowheads="1"/>
              </p:cNvSpPr>
              <p:nvPr/>
            </p:nvSpPr>
            <p:spPr bwMode="auto">
              <a:xfrm>
                <a:off x="1440" y="2304"/>
                <a:ext cx="2496" cy="1632"/>
              </a:xfrm>
              <a:prstGeom prst="rect">
                <a:avLst/>
              </a:prstGeom>
              <a:noFill/>
              <a:ln w="9525">
                <a:solidFill>
                  <a:schemeClr val="tx1"/>
                </a:solidFill>
                <a:miter lim="800000"/>
                <a:headEnd/>
                <a:tailEnd/>
              </a:ln>
            </p:spPr>
            <p:txBody>
              <a:bodyPr wrap="none" anchor="ctr"/>
              <a:lstStyle/>
              <a:p>
                <a:endParaRPr lang="en-US">
                  <a:latin typeface="Comic Sans MS" pitchFamily="66" charset="0"/>
                </a:endParaRPr>
              </a:p>
            </p:txBody>
          </p:sp>
        </p:grpSp>
        <p:sp>
          <p:nvSpPr>
            <p:cNvPr id="34838" name="AutoShape 77"/>
            <p:cNvSpPr>
              <a:spLocks noChangeArrowheads="1"/>
            </p:cNvSpPr>
            <p:nvPr/>
          </p:nvSpPr>
          <p:spPr bwMode="auto">
            <a:xfrm>
              <a:off x="1824" y="1968"/>
              <a:ext cx="288" cy="192"/>
            </a:xfrm>
            <a:prstGeom prst="downArrow">
              <a:avLst>
                <a:gd name="adj1" fmla="val 50000"/>
                <a:gd name="adj2" fmla="val 25000"/>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sp>
          <p:nvSpPr>
            <p:cNvPr id="34839" name="AutoShape 78"/>
            <p:cNvSpPr>
              <a:spLocks noChangeArrowheads="1"/>
            </p:cNvSpPr>
            <p:nvPr/>
          </p:nvSpPr>
          <p:spPr bwMode="auto">
            <a:xfrm>
              <a:off x="1824" y="2400"/>
              <a:ext cx="288" cy="192"/>
            </a:xfrm>
            <a:prstGeom prst="downArrow">
              <a:avLst>
                <a:gd name="adj1" fmla="val 50000"/>
                <a:gd name="adj2" fmla="val 25000"/>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grpSp>
      <p:grpSp>
        <p:nvGrpSpPr>
          <p:cNvPr id="10" name="Group 79"/>
          <p:cNvGrpSpPr>
            <a:grpSpLocks/>
          </p:cNvGrpSpPr>
          <p:nvPr/>
        </p:nvGrpSpPr>
        <p:grpSpPr bwMode="auto">
          <a:xfrm>
            <a:off x="4191000" y="1676400"/>
            <a:ext cx="5410200" cy="4648200"/>
            <a:chOff x="2640" y="1056"/>
            <a:chExt cx="3408" cy="2928"/>
          </a:xfrm>
        </p:grpSpPr>
        <p:sp>
          <p:nvSpPr>
            <p:cNvPr id="34824" name="AutoShape 80"/>
            <p:cNvSpPr>
              <a:spLocks noChangeArrowheads="1"/>
            </p:cNvSpPr>
            <p:nvPr/>
          </p:nvSpPr>
          <p:spPr bwMode="auto">
            <a:xfrm>
              <a:off x="4512" y="2784"/>
              <a:ext cx="288" cy="336"/>
            </a:xfrm>
            <a:prstGeom prst="downArrow">
              <a:avLst>
                <a:gd name="adj1" fmla="val 50000"/>
                <a:gd name="adj2" fmla="val 29167"/>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grpSp>
          <p:nvGrpSpPr>
            <p:cNvPr id="34825" name="Group 81"/>
            <p:cNvGrpSpPr>
              <a:grpSpLocks/>
            </p:cNvGrpSpPr>
            <p:nvPr/>
          </p:nvGrpSpPr>
          <p:grpSpPr bwMode="auto">
            <a:xfrm>
              <a:off x="4032" y="3312"/>
              <a:ext cx="1344" cy="672"/>
              <a:chOff x="3744" y="3552"/>
              <a:chExt cx="1344" cy="672"/>
            </a:xfrm>
          </p:grpSpPr>
          <p:sp>
            <p:nvSpPr>
              <p:cNvPr id="29713" name="Text Box 82"/>
              <p:cNvSpPr txBox="1">
                <a:spLocks noChangeArrowheads="1"/>
              </p:cNvSpPr>
              <p:nvPr/>
            </p:nvSpPr>
            <p:spPr bwMode="auto">
              <a:xfrm>
                <a:off x="3744" y="3744"/>
                <a:ext cx="1344" cy="213"/>
              </a:xfrm>
              <a:prstGeom prst="rect">
                <a:avLst/>
              </a:prstGeom>
              <a:noFill/>
              <a:ln w="9525">
                <a:noFill/>
                <a:miter lim="800000"/>
                <a:headEnd/>
                <a:tailEnd/>
              </a:ln>
            </p:spPr>
            <p:txBody>
              <a:bodyPr>
                <a:spAutoFit/>
              </a:bodyPr>
              <a:lstStyle/>
              <a:p>
                <a:pPr algn="ctr">
                  <a:spcBef>
                    <a:spcPct val="50000"/>
                  </a:spcBef>
                  <a:defRPr/>
                </a:pPr>
                <a:r>
                  <a:rPr lang="en-US" sz="1600" b="1" dirty="0">
                    <a:solidFill>
                      <a:schemeClr val="accent6">
                        <a:lumMod val="50000"/>
                      </a:schemeClr>
                    </a:solidFill>
                    <a:latin typeface="Comic Sans MS" pitchFamily="66" charset="0"/>
                  </a:rPr>
                  <a:t>Contract Issued</a:t>
                </a:r>
              </a:p>
            </p:txBody>
          </p:sp>
          <p:sp>
            <p:nvSpPr>
              <p:cNvPr id="34834" name="Rectangle 83"/>
              <p:cNvSpPr>
                <a:spLocks noChangeArrowheads="1"/>
              </p:cNvSpPr>
              <p:nvPr/>
            </p:nvSpPr>
            <p:spPr bwMode="auto">
              <a:xfrm>
                <a:off x="3888" y="3552"/>
                <a:ext cx="1056" cy="672"/>
              </a:xfrm>
              <a:prstGeom prst="rect">
                <a:avLst/>
              </a:prstGeom>
              <a:noFill/>
              <a:ln w="9525">
                <a:solidFill>
                  <a:schemeClr val="tx1"/>
                </a:solidFill>
                <a:miter lim="800000"/>
                <a:headEnd/>
                <a:tailEnd/>
              </a:ln>
            </p:spPr>
            <p:txBody>
              <a:bodyPr wrap="none" anchor="ctr"/>
              <a:lstStyle/>
              <a:p>
                <a:endParaRPr lang="en-US">
                  <a:latin typeface="Comic Sans MS" pitchFamily="66" charset="0"/>
                </a:endParaRPr>
              </a:p>
            </p:txBody>
          </p:sp>
        </p:grpSp>
        <p:grpSp>
          <p:nvGrpSpPr>
            <p:cNvPr id="34826" name="Group 84"/>
            <p:cNvGrpSpPr>
              <a:grpSpLocks/>
            </p:cNvGrpSpPr>
            <p:nvPr/>
          </p:nvGrpSpPr>
          <p:grpSpPr bwMode="auto">
            <a:xfrm>
              <a:off x="2640" y="1056"/>
              <a:ext cx="3408" cy="1536"/>
              <a:chOff x="2640" y="1056"/>
              <a:chExt cx="3408" cy="1536"/>
            </a:xfrm>
          </p:grpSpPr>
          <p:sp>
            <p:nvSpPr>
              <p:cNvPr id="29707" name="Text Box 85"/>
              <p:cNvSpPr txBox="1">
                <a:spLocks noChangeArrowheads="1"/>
              </p:cNvSpPr>
              <p:nvPr/>
            </p:nvSpPr>
            <p:spPr bwMode="auto">
              <a:xfrm>
                <a:off x="3936" y="1056"/>
                <a:ext cx="1392" cy="407"/>
              </a:xfrm>
              <a:prstGeom prst="rect">
                <a:avLst/>
              </a:prstGeom>
              <a:noFill/>
              <a:ln w="9525">
                <a:noFill/>
                <a:miter lim="800000"/>
                <a:headEnd/>
                <a:tailEnd/>
              </a:ln>
            </p:spPr>
            <p:txBody>
              <a:bodyPr>
                <a:spAutoFit/>
              </a:bodyPr>
              <a:lstStyle/>
              <a:p>
                <a:pPr algn="ctr">
                  <a:spcBef>
                    <a:spcPct val="50000"/>
                  </a:spcBef>
                  <a:defRPr/>
                </a:pPr>
                <a:r>
                  <a:rPr lang="en-US" sz="1800" b="1" dirty="0">
                    <a:solidFill>
                      <a:schemeClr val="accent6">
                        <a:lumMod val="50000"/>
                      </a:schemeClr>
                    </a:solidFill>
                    <a:latin typeface="Comic Sans MS" pitchFamily="66" charset="0"/>
                  </a:rPr>
                  <a:t>Invitation to Bids </a:t>
                </a:r>
                <a:r>
                  <a:rPr lang="en-US" sz="1800" b="1" dirty="0">
                    <a:latin typeface="Comic Sans MS" pitchFamily="66" charset="0"/>
                  </a:rPr>
                  <a:t>(IFB)</a:t>
                </a:r>
              </a:p>
            </p:txBody>
          </p:sp>
          <p:grpSp>
            <p:nvGrpSpPr>
              <p:cNvPr id="34828" name="Group 86"/>
              <p:cNvGrpSpPr>
                <a:grpSpLocks/>
              </p:cNvGrpSpPr>
              <p:nvPr/>
            </p:nvGrpSpPr>
            <p:grpSpPr bwMode="auto">
              <a:xfrm>
                <a:off x="4032" y="1728"/>
                <a:ext cx="2016" cy="864"/>
                <a:chOff x="3888" y="1920"/>
                <a:chExt cx="2016" cy="864"/>
              </a:xfrm>
            </p:grpSpPr>
            <p:sp>
              <p:nvSpPr>
                <p:cNvPr id="34831" name="Text Box 87"/>
                <p:cNvSpPr txBox="1">
                  <a:spLocks noChangeArrowheads="1"/>
                </p:cNvSpPr>
                <p:nvPr/>
              </p:nvSpPr>
              <p:spPr bwMode="auto">
                <a:xfrm>
                  <a:off x="3936" y="1920"/>
                  <a:ext cx="1968" cy="756"/>
                </a:xfrm>
                <a:prstGeom prst="rect">
                  <a:avLst/>
                </a:prstGeom>
                <a:noFill/>
                <a:ln w="9525">
                  <a:noFill/>
                  <a:miter lim="800000"/>
                  <a:headEnd/>
                  <a:tailEnd/>
                </a:ln>
              </p:spPr>
              <p:txBody>
                <a:bodyPr>
                  <a:spAutoFit/>
                </a:bodyPr>
                <a:lstStyle/>
                <a:p>
                  <a:pPr>
                    <a:buFontTx/>
                    <a:buChar char="•"/>
                    <a:tabLst>
                      <a:tab pos="228600" algn="l"/>
                    </a:tabLst>
                  </a:pPr>
                  <a:r>
                    <a:rPr lang="en-US" sz="1600" b="1">
                      <a:latin typeface="Comic Sans MS" pitchFamily="66" charset="0"/>
                    </a:rPr>
                    <a:t>  </a:t>
                  </a:r>
                  <a:r>
                    <a:rPr lang="en-US" sz="1400" b="1">
                      <a:latin typeface="Comic Sans MS" pitchFamily="66" charset="0"/>
                    </a:rPr>
                    <a:t>Sealed Bids (offers)</a:t>
                  </a:r>
                </a:p>
                <a:p>
                  <a:pPr>
                    <a:buFontTx/>
                    <a:buChar char="•"/>
                    <a:tabLst>
                      <a:tab pos="228600" algn="l"/>
                    </a:tabLst>
                  </a:pPr>
                  <a:r>
                    <a:rPr lang="en-US" sz="1400" b="1">
                      <a:latin typeface="Comic Sans MS" pitchFamily="66" charset="0"/>
                    </a:rPr>
                    <a:t>  Uniform contract format</a:t>
                  </a:r>
                </a:p>
                <a:p>
                  <a:pPr>
                    <a:buFontTx/>
                    <a:buChar char="•"/>
                    <a:tabLst>
                      <a:tab pos="228600" algn="l"/>
                    </a:tabLst>
                  </a:pPr>
                  <a:r>
                    <a:rPr lang="en-US" sz="1400" b="1">
                      <a:latin typeface="Comic Sans MS" pitchFamily="66" charset="0"/>
                    </a:rPr>
                    <a:t>  Public opening</a:t>
                  </a:r>
                </a:p>
                <a:p>
                  <a:pPr>
                    <a:buFontTx/>
                    <a:buChar char="•"/>
                    <a:tabLst>
                      <a:tab pos="228600" algn="l"/>
                    </a:tabLst>
                  </a:pPr>
                  <a:r>
                    <a:rPr lang="en-US" sz="1400" b="1">
                      <a:latin typeface="Comic Sans MS" pitchFamily="66" charset="0"/>
                    </a:rPr>
                    <a:t>  Price and price-related 	factors considered</a:t>
                  </a:r>
                </a:p>
              </p:txBody>
            </p:sp>
            <p:sp>
              <p:nvSpPr>
                <p:cNvPr id="34832" name="Rectangle 88"/>
                <p:cNvSpPr>
                  <a:spLocks noChangeArrowheads="1"/>
                </p:cNvSpPr>
                <p:nvPr/>
              </p:nvSpPr>
              <p:spPr bwMode="auto">
                <a:xfrm>
                  <a:off x="3888" y="1920"/>
                  <a:ext cx="1632" cy="864"/>
                </a:xfrm>
                <a:prstGeom prst="rect">
                  <a:avLst/>
                </a:prstGeom>
                <a:noFill/>
                <a:ln w="9525">
                  <a:solidFill>
                    <a:schemeClr val="tx1"/>
                  </a:solidFill>
                  <a:miter lim="800000"/>
                  <a:headEnd/>
                  <a:tailEnd/>
                </a:ln>
              </p:spPr>
              <p:txBody>
                <a:bodyPr wrap="none" anchor="ctr"/>
                <a:lstStyle/>
                <a:p>
                  <a:endParaRPr lang="en-US">
                    <a:latin typeface="Comic Sans MS" pitchFamily="66" charset="0"/>
                  </a:endParaRPr>
                </a:p>
              </p:txBody>
            </p:sp>
          </p:grpSp>
          <p:sp>
            <p:nvSpPr>
              <p:cNvPr id="34829" name="AutoShape 89"/>
              <p:cNvSpPr>
                <a:spLocks noChangeArrowheads="1"/>
              </p:cNvSpPr>
              <p:nvPr/>
            </p:nvSpPr>
            <p:spPr bwMode="auto">
              <a:xfrm>
                <a:off x="4464" y="1440"/>
                <a:ext cx="288" cy="192"/>
              </a:xfrm>
              <a:prstGeom prst="downArrow">
                <a:avLst>
                  <a:gd name="adj1" fmla="val 50000"/>
                  <a:gd name="adj2" fmla="val 25000"/>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sp>
            <p:nvSpPr>
              <p:cNvPr id="34830" name="AutoShape 90"/>
              <p:cNvSpPr>
                <a:spLocks noChangeArrowheads="1"/>
              </p:cNvSpPr>
              <p:nvPr/>
            </p:nvSpPr>
            <p:spPr bwMode="auto">
              <a:xfrm rot="4006815">
                <a:off x="2957" y="1075"/>
                <a:ext cx="229" cy="864"/>
              </a:xfrm>
              <a:prstGeom prst="upArrow">
                <a:avLst>
                  <a:gd name="adj1" fmla="val 50000"/>
                  <a:gd name="adj2" fmla="val 94323"/>
                </a:avLst>
              </a:prstGeom>
              <a:solidFill>
                <a:srgbClr val="00CC99"/>
              </a:solidFill>
              <a:ln w="9525">
                <a:solidFill>
                  <a:schemeClr val="tx1"/>
                </a:solidFill>
                <a:miter lim="800000"/>
                <a:headEnd/>
                <a:tailEnd/>
              </a:ln>
            </p:spPr>
            <p:txBody>
              <a:bodyPr wrap="none" anchor="ctr"/>
              <a:lstStyle/>
              <a:p>
                <a:endParaRPr lang="en-US">
                  <a:latin typeface="Comic Sans MS" pitchFamily="66"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81000" y="307975"/>
            <a:ext cx="8534400" cy="823913"/>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
        <p:nvSpPr>
          <p:cNvPr id="35843" name="Text Box 3"/>
          <p:cNvSpPr txBox="1">
            <a:spLocks noChangeArrowheads="1"/>
          </p:cNvSpPr>
          <p:nvPr/>
        </p:nvSpPr>
        <p:spPr bwMode="auto">
          <a:xfrm>
            <a:off x="533400" y="1219200"/>
            <a:ext cx="8458200" cy="1200150"/>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a:solidFill>
                  <a:schemeClr val="accent2"/>
                </a:solidFill>
                <a:latin typeface="Comic Sans MS" pitchFamily="66" charset="0"/>
              </a:rPr>
              <a:t>  </a:t>
            </a:r>
            <a:r>
              <a:rPr lang="en-US" sz="2400" b="1" u="sng">
                <a:solidFill>
                  <a:srgbClr val="C00000"/>
                </a:solidFill>
                <a:latin typeface="Comic Sans MS" pitchFamily="66" charset="0"/>
              </a:rPr>
              <a:t>Contracting Officer (CO)</a:t>
            </a:r>
            <a:r>
              <a:rPr lang="en-US" sz="2400" b="1">
                <a:solidFill>
                  <a:srgbClr val="C00000"/>
                </a:solidFill>
                <a:latin typeface="Comic Sans MS" pitchFamily="66" charset="0"/>
              </a:rPr>
              <a:t> </a:t>
            </a:r>
            <a:r>
              <a:rPr lang="en-US" sz="2400" b="1">
                <a:latin typeface="Comic Sans MS" pitchFamily="66" charset="0"/>
              </a:rPr>
              <a:t>– </a:t>
            </a:r>
            <a:r>
              <a:rPr lang="en-US" sz="2400">
                <a:latin typeface="Comic Sans MS" pitchFamily="66" charset="0"/>
              </a:rPr>
              <a:t>an employee of the 	federal government with the authority to enter 	into, 	administer, and/or terminate contracts. (FAR 2.101)</a:t>
            </a:r>
          </a:p>
        </p:txBody>
      </p:sp>
      <p:sp>
        <p:nvSpPr>
          <p:cNvPr id="859140" name="Text Box 4"/>
          <p:cNvSpPr txBox="1">
            <a:spLocks noChangeArrowheads="1"/>
          </p:cNvSpPr>
          <p:nvPr/>
        </p:nvSpPr>
        <p:spPr bwMode="auto">
          <a:xfrm>
            <a:off x="533400" y="2438400"/>
            <a:ext cx="8458200" cy="1570038"/>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a:solidFill>
                  <a:schemeClr val="accent2"/>
                </a:solidFill>
                <a:latin typeface="Comic Sans MS" pitchFamily="66" charset="0"/>
              </a:rPr>
              <a:t>  </a:t>
            </a:r>
            <a:r>
              <a:rPr lang="en-US" sz="2400" b="1" u="sng">
                <a:solidFill>
                  <a:srgbClr val="C00000"/>
                </a:solidFill>
                <a:latin typeface="Comic Sans MS" pitchFamily="66" charset="0"/>
              </a:rPr>
              <a:t>Contracting Officer’s Representative </a:t>
            </a:r>
            <a:r>
              <a:rPr lang="en-US" sz="2400">
                <a:solidFill>
                  <a:srgbClr val="C00000"/>
                </a:solidFill>
                <a:latin typeface="Comic Sans MS" pitchFamily="66" charset="0"/>
              </a:rPr>
              <a:t>(</a:t>
            </a:r>
            <a:r>
              <a:rPr lang="en-US" sz="2400" b="1">
                <a:solidFill>
                  <a:srgbClr val="C00000"/>
                </a:solidFill>
                <a:latin typeface="Comic Sans MS" pitchFamily="66" charset="0"/>
              </a:rPr>
              <a:t>COR/COTR) </a:t>
            </a:r>
            <a:r>
              <a:rPr lang="en-US" sz="2400" b="1">
                <a:latin typeface="Comic Sans MS" pitchFamily="66" charset="0"/>
              </a:rPr>
              <a:t>– 	</a:t>
            </a:r>
            <a:r>
              <a:rPr lang="en-US" sz="2400">
                <a:latin typeface="Comic Sans MS" pitchFamily="66" charset="0"/>
              </a:rPr>
              <a:t>an employee of the federal government assigned 	certain responsibility and authority as delegated from 	the Contracting Officer.</a:t>
            </a:r>
          </a:p>
        </p:txBody>
      </p:sp>
      <p:sp>
        <p:nvSpPr>
          <p:cNvPr id="859141" name="Text Box 5"/>
          <p:cNvSpPr txBox="1">
            <a:spLocks noChangeArrowheads="1"/>
          </p:cNvSpPr>
          <p:nvPr/>
        </p:nvSpPr>
        <p:spPr bwMode="auto">
          <a:xfrm>
            <a:off x="533400" y="3981450"/>
            <a:ext cx="7772400" cy="2419124"/>
          </a:xfrm>
          <a:prstGeom prst="rect">
            <a:avLst/>
          </a:prstGeom>
          <a:noFill/>
          <a:ln w="9525">
            <a:noFill/>
            <a:miter lim="800000"/>
            <a:headEnd/>
            <a:tailEnd/>
          </a:ln>
        </p:spPr>
        <p:txBody>
          <a:bodyPr>
            <a:spAutoFit/>
          </a:bodyPr>
          <a:lstStyle/>
          <a:p>
            <a:pPr marL="114300" lvl="1">
              <a:spcAft>
                <a:spcPct val="30000"/>
              </a:spcAft>
              <a:buClr>
                <a:srgbClr val="C00000"/>
              </a:buClr>
              <a:buFont typeface="Wingdings" pitchFamily="2" charset="2"/>
              <a:buChar char="§"/>
              <a:tabLst>
                <a:tab pos="401638" algn="l"/>
                <a:tab pos="457200" algn="l"/>
              </a:tabLst>
            </a:pPr>
            <a:r>
              <a:rPr lang="en-US" sz="2400" dirty="0">
                <a:solidFill>
                  <a:schemeClr val="accent2"/>
                </a:solidFill>
                <a:latin typeface="Comic Sans MS" pitchFamily="66" charset="0"/>
              </a:rPr>
              <a:t>  </a:t>
            </a:r>
            <a:r>
              <a:rPr lang="en-US" sz="2400" b="1" u="sng" dirty="0" smtClean="0">
                <a:solidFill>
                  <a:srgbClr val="C00000"/>
                </a:solidFill>
                <a:latin typeface="Comic Sans MS" pitchFamily="66" charset="0"/>
              </a:rPr>
              <a:t>Caution</a:t>
            </a:r>
            <a:r>
              <a:rPr lang="en-US" sz="2400" b="1" dirty="0" smtClean="0">
                <a:solidFill>
                  <a:srgbClr val="C00000"/>
                </a:solidFill>
                <a:latin typeface="Comic Sans MS" pitchFamily="66" charset="0"/>
              </a:rPr>
              <a:t>: </a:t>
            </a:r>
            <a:r>
              <a:rPr lang="en-US" sz="2400" dirty="0" smtClean="0">
                <a:latin typeface="Comic Sans MS" pitchFamily="66" charset="0"/>
              </a:rPr>
              <a:t>Always </a:t>
            </a:r>
            <a:r>
              <a:rPr lang="en-US" sz="2400" dirty="0" smtClean="0">
                <a:latin typeface="Comic Sans MS" pitchFamily="66" charset="0"/>
              </a:rPr>
              <a:t>be certain the person telling you 	to do something has the proper authority!  This 	can be particularly “tricky” when dealing with 	COR’s (your program officer).</a:t>
            </a:r>
          </a:p>
          <a:p>
            <a:pPr marL="114300" lvl="1">
              <a:spcAft>
                <a:spcPct val="30000"/>
              </a:spcAft>
              <a:buClr>
                <a:srgbClr val="C00000"/>
              </a:buClr>
              <a:buFont typeface="Wingdings" pitchFamily="2" charset="2"/>
              <a:buChar char="§"/>
              <a:tabLst>
                <a:tab pos="401638" algn="l"/>
                <a:tab pos="457200" algn="l"/>
              </a:tabLst>
            </a:pPr>
            <a:r>
              <a:rPr lang="en-US" sz="2400" dirty="0" smtClean="0">
                <a:latin typeface="Comic Sans MS" pitchFamily="66" charset="0"/>
              </a:rPr>
              <a:t>   </a:t>
            </a:r>
            <a:r>
              <a:rPr lang="en-US" sz="2400" u="sng" dirty="0" smtClean="0">
                <a:latin typeface="Comic Sans MS" pitchFamily="66" charset="0"/>
              </a:rPr>
              <a:t>Remember</a:t>
            </a:r>
            <a:r>
              <a:rPr lang="en-US" sz="2400" dirty="0" smtClean="0">
                <a:latin typeface="Comic Sans MS" pitchFamily="66" charset="0"/>
              </a:rPr>
              <a:t> – all changes to a contract must be 		 processed as a “modification”!</a:t>
            </a:r>
            <a:endParaRPr lang="en-US" sz="22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9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5914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91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9140" grpId="0" autoUpdateAnimBg="0"/>
      <p:bldP spid="859141" grpId="0" uiExpand="1" build="allAtOnce"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81000" y="307975"/>
            <a:ext cx="8534400" cy="823913"/>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
        <p:nvSpPr>
          <p:cNvPr id="859141" name="Text Box 5"/>
          <p:cNvSpPr txBox="1">
            <a:spLocks noChangeArrowheads="1"/>
          </p:cNvSpPr>
          <p:nvPr/>
        </p:nvSpPr>
        <p:spPr bwMode="auto">
          <a:xfrm>
            <a:off x="533400" y="1676400"/>
            <a:ext cx="7772400" cy="4315027"/>
          </a:xfrm>
          <a:prstGeom prst="rect">
            <a:avLst/>
          </a:prstGeom>
          <a:noFill/>
          <a:ln w="9525">
            <a:noFill/>
            <a:miter lim="800000"/>
            <a:headEnd/>
            <a:tailEnd/>
          </a:ln>
        </p:spPr>
        <p:txBody>
          <a:bodyPr>
            <a:spAutoFit/>
          </a:bodyPr>
          <a:lstStyle/>
          <a:p>
            <a:pPr marL="114300" lvl="1">
              <a:spcAft>
                <a:spcPct val="30000"/>
              </a:spcAft>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800" b="1" u="sng" dirty="0">
                <a:solidFill>
                  <a:srgbClr val="C00000"/>
                </a:solidFill>
                <a:latin typeface="Comic Sans MS" pitchFamily="66" charset="0"/>
              </a:rPr>
              <a:t>Modification</a:t>
            </a:r>
            <a:r>
              <a:rPr lang="en-US" sz="2800" b="1" dirty="0">
                <a:solidFill>
                  <a:srgbClr val="C00000"/>
                </a:solidFill>
                <a:latin typeface="Comic Sans MS" pitchFamily="66" charset="0"/>
              </a:rPr>
              <a:t> </a:t>
            </a:r>
            <a:r>
              <a:rPr lang="en-US" sz="2800" b="1" dirty="0">
                <a:latin typeface="Comic Sans MS" pitchFamily="66" charset="0"/>
              </a:rPr>
              <a:t>– </a:t>
            </a:r>
            <a:r>
              <a:rPr lang="en-US" sz="2800" dirty="0">
                <a:latin typeface="Comic Sans MS" pitchFamily="66" charset="0"/>
              </a:rPr>
              <a:t>any written change in the </a:t>
            </a:r>
            <a:r>
              <a:rPr lang="en-US" sz="2800" dirty="0" smtClean="0">
                <a:latin typeface="Comic Sans MS" pitchFamily="66" charset="0"/>
              </a:rPr>
              <a:t>	terms </a:t>
            </a:r>
            <a:r>
              <a:rPr lang="en-US" sz="2800" dirty="0">
                <a:latin typeface="Comic Sans MS" pitchFamily="66" charset="0"/>
              </a:rPr>
              <a:t>of </a:t>
            </a:r>
            <a:r>
              <a:rPr lang="en-US" sz="2800" dirty="0" smtClean="0">
                <a:latin typeface="Comic Sans MS" pitchFamily="66" charset="0"/>
              </a:rPr>
              <a:t>a </a:t>
            </a:r>
            <a:r>
              <a:rPr lang="en-US" sz="2800" dirty="0">
                <a:latin typeface="Comic Sans MS" pitchFamily="66" charset="0"/>
              </a:rPr>
              <a:t>contract (FAR 43.101)</a:t>
            </a:r>
          </a:p>
          <a:p>
            <a:pPr lvl="2">
              <a:spcAft>
                <a:spcPct val="30000"/>
              </a:spcAft>
              <a:buClr>
                <a:srgbClr val="C00000"/>
              </a:buClr>
              <a:buFont typeface="Wingdings" pitchFamily="2" charset="2"/>
              <a:buChar char="§"/>
              <a:tabLst>
                <a:tab pos="401638" algn="l"/>
              </a:tabLst>
            </a:pPr>
            <a:r>
              <a:rPr lang="en-US" sz="2800" dirty="0">
                <a:latin typeface="Comic Sans MS" pitchFamily="66" charset="0"/>
              </a:rPr>
              <a:t>  Change orders</a:t>
            </a:r>
          </a:p>
          <a:p>
            <a:pPr lvl="2">
              <a:spcAft>
                <a:spcPct val="30000"/>
              </a:spcAft>
              <a:buClr>
                <a:srgbClr val="C00000"/>
              </a:buClr>
              <a:buFont typeface="Wingdings" pitchFamily="2" charset="2"/>
              <a:buChar char="§"/>
              <a:tabLst>
                <a:tab pos="401638" algn="l"/>
              </a:tabLst>
            </a:pPr>
            <a:r>
              <a:rPr lang="en-US" sz="2800" dirty="0">
                <a:latin typeface="Comic Sans MS" pitchFamily="66" charset="0"/>
              </a:rPr>
              <a:t>  Supplemental agreements</a:t>
            </a:r>
          </a:p>
          <a:p>
            <a:pPr lvl="2">
              <a:spcAft>
                <a:spcPct val="30000"/>
              </a:spcAft>
              <a:buClr>
                <a:srgbClr val="C00000"/>
              </a:buClr>
              <a:buFont typeface="Wingdings" pitchFamily="2" charset="2"/>
              <a:buChar char="§"/>
              <a:tabLst>
                <a:tab pos="401638" algn="l"/>
              </a:tabLst>
            </a:pPr>
            <a:r>
              <a:rPr lang="en-US" sz="2800" dirty="0">
                <a:latin typeface="Comic Sans MS" pitchFamily="66" charset="0"/>
              </a:rPr>
              <a:t>  Exercises of contract options</a:t>
            </a:r>
          </a:p>
          <a:p>
            <a:pPr lvl="2">
              <a:spcAft>
                <a:spcPct val="30000"/>
              </a:spcAft>
              <a:buClr>
                <a:srgbClr val="C00000"/>
              </a:buClr>
              <a:buFont typeface="Wingdings" pitchFamily="2" charset="2"/>
              <a:buChar char="§"/>
              <a:tabLst>
                <a:tab pos="401638" algn="l"/>
              </a:tabLst>
            </a:pPr>
            <a:r>
              <a:rPr lang="en-US" sz="2800" dirty="0">
                <a:latin typeface="Comic Sans MS" pitchFamily="66" charset="0"/>
              </a:rPr>
              <a:t>  Notices of </a:t>
            </a:r>
            <a:r>
              <a:rPr lang="en-US" sz="2800" dirty="0" smtClean="0">
                <a:latin typeface="Comic Sans MS" pitchFamily="66" charset="0"/>
              </a:rPr>
              <a:t>termination</a:t>
            </a:r>
          </a:p>
          <a:p>
            <a:pPr lvl="2">
              <a:spcAft>
                <a:spcPct val="30000"/>
              </a:spcAft>
              <a:buClr>
                <a:srgbClr val="C00000"/>
              </a:buClr>
              <a:buFont typeface="Wingdings" pitchFamily="2" charset="2"/>
              <a:buChar char="§"/>
              <a:tabLst>
                <a:tab pos="401638" algn="l"/>
              </a:tabLst>
            </a:pPr>
            <a:r>
              <a:rPr lang="en-US" sz="2800" dirty="0" smtClean="0">
                <a:latin typeface="Comic Sans MS" pitchFamily="66" charset="0"/>
              </a:rPr>
              <a:t>  Changes in deliverables</a:t>
            </a:r>
          </a:p>
          <a:p>
            <a:pPr lvl="2">
              <a:spcAft>
                <a:spcPct val="30000"/>
              </a:spcAft>
              <a:buClr>
                <a:srgbClr val="C00000"/>
              </a:buClr>
              <a:buFont typeface="Wingdings" pitchFamily="2" charset="2"/>
              <a:buChar char="§"/>
              <a:tabLst>
                <a:tab pos="401638" algn="l"/>
              </a:tabLst>
            </a:pPr>
            <a:r>
              <a:rPr lang="en-US" sz="2800" dirty="0" smtClean="0">
                <a:latin typeface="Comic Sans MS" pitchFamily="66" charset="0"/>
              </a:rPr>
              <a:t>  Due dates</a:t>
            </a:r>
            <a:endParaRPr lang="en-US" sz="2800" dirty="0">
              <a:latin typeface="Comic Sans MS" pitchFamily="6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228600" y="381000"/>
            <a:ext cx="8534400" cy="823913"/>
          </a:xfrm>
          <a:prstGeom prst="rect">
            <a:avLst/>
          </a:prstGeom>
          <a:noFill/>
          <a:ln w="9525">
            <a:noFill/>
            <a:miter lim="800000"/>
            <a:headEnd/>
            <a:tailEnd/>
          </a:ln>
        </p:spPr>
        <p:txBody>
          <a:bodyPr>
            <a:spAutoFit/>
          </a:bodyPr>
          <a:lstStyle/>
          <a:p>
            <a:pPr algn="ctr">
              <a:spcBef>
                <a:spcPct val="50000"/>
              </a:spcBef>
            </a:pPr>
            <a:r>
              <a:rPr lang="en-US" sz="4800" b="1">
                <a:solidFill>
                  <a:srgbClr val="C00000"/>
                </a:solidFill>
                <a:latin typeface="Comic Sans MS" pitchFamily="66" charset="0"/>
              </a:rPr>
              <a:t>Contract Terminology</a:t>
            </a:r>
          </a:p>
        </p:txBody>
      </p:sp>
      <p:sp>
        <p:nvSpPr>
          <p:cNvPr id="36867" name="Text Box 3"/>
          <p:cNvSpPr txBox="1">
            <a:spLocks noChangeArrowheads="1"/>
          </p:cNvSpPr>
          <p:nvPr/>
        </p:nvSpPr>
        <p:spPr bwMode="auto">
          <a:xfrm>
            <a:off x="533400" y="1600200"/>
            <a:ext cx="8305800" cy="838200"/>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a:solidFill>
                  <a:schemeClr val="accent2"/>
                </a:solidFill>
                <a:latin typeface="Comic Sans MS" pitchFamily="66" charset="0"/>
              </a:rPr>
              <a:t>  </a:t>
            </a:r>
            <a:r>
              <a:rPr lang="en-US" sz="2400" b="1" u="sng">
                <a:solidFill>
                  <a:srgbClr val="C00000"/>
                </a:solidFill>
                <a:latin typeface="Comic Sans MS" pitchFamily="66" charset="0"/>
              </a:rPr>
              <a:t>Estimated Cost</a:t>
            </a:r>
            <a:r>
              <a:rPr lang="en-US" sz="2400" b="1">
                <a:solidFill>
                  <a:srgbClr val="C00000"/>
                </a:solidFill>
                <a:latin typeface="Comic Sans MS" pitchFamily="66" charset="0"/>
              </a:rPr>
              <a:t> </a:t>
            </a:r>
            <a:r>
              <a:rPr lang="en-US" sz="2400" b="1">
                <a:latin typeface="Comic Sans MS" pitchFamily="66" charset="0"/>
              </a:rPr>
              <a:t>– </a:t>
            </a:r>
            <a:r>
              <a:rPr lang="en-US" sz="2400">
                <a:latin typeface="Comic Sans MS" pitchFamily="66" charset="0"/>
              </a:rPr>
              <a:t>anticipated cost of performance of 	a cost contract.</a:t>
            </a:r>
          </a:p>
        </p:txBody>
      </p:sp>
      <p:sp>
        <p:nvSpPr>
          <p:cNvPr id="978948" name="Text Box 4"/>
          <p:cNvSpPr txBox="1">
            <a:spLocks noChangeArrowheads="1"/>
          </p:cNvSpPr>
          <p:nvPr/>
        </p:nvSpPr>
        <p:spPr bwMode="auto">
          <a:xfrm>
            <a:off x="533400" y="2667000"/>
            <a:ext cx="8610600" cy="830263"/>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a:solidFill>
                  <a:schemeClr val="accent2"/>
                </a:solidFill>
                <a:latin typeface="Comic Sans MS" pitchFamily="66" charset="0"/>
              </a:rPr>
              <a:t>  </a:t>
            </a:r>
            <a:r>
              <a:rPr lang="en-US" sz="2400" b="1" u="sng">
                <a:solidFill>
                  <a:srgbClr val="C00000"/>
                </a:solidFill>
                <a:latin typeface="Comic Sans MS" pitchFamily="66" charset="0"/>
              </a:rPr>
              <a:t>Funding Increment</a:t>
            </a:r>
            <a:r>
              <a:rPr lang="en-US" sz="2400" b="1">
                <a:solidFill>
                  <a:srgbClr val="C00000"/>
                </a:solidFill>
                <a:latin typeface="Comic Sans MS" pitchFamily="66" charset="0"/>
              </a:rPr>
              <a:t> </a:t>
            </a:r>
            <a:r>
              <a:rPr lang="en-US" sz="2400" b="1">
                <a:latin typeface="Comic Sans MS" pitchFamily="66" charset="0"/>
              </a:rPr>
              <a:t>– </a:t>
            </a:r>
            <a:r>
              <a:rPr lang="en-US" sz="2400">
                <a:latin typeface="Comic Sans MS" pitchFamily="66" charset="0"/>
              </a:rPr>
              <a:t>an amount of funding associated 	with a period of performance of a contract.</a:t>
            </a:r>
          </a:p>
        </p:txBody>
      </p:sp>
      <p:sp>
        <p:nvSpPr>
          <p:cNvPr id="978949" name="Text Box 5"/>
          <p:cNvSpPr txBox="1">
            <a:spLocks noChangeArrowheads="1"/>
          </p:cNvSpPr>
          <p:nvPr/>
        </p:nvSpPr>
        <p:spPr bwMode="auto">
          <a:xfrm>
            <a:off x="533400" y="3886200"/>
            <a:ext cx="7772400" cy="830263"/>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a:solidFill>
                  <a:schemeClr val="accent2"/>
                </a:solidFill>
                <a:latin typeface="Comic Sans MS" pitchFamily="66" charset="0"/>
              </a:rPr>
              <a:t>  </a:t>
            </a:r>
            <a:r>
              <a:rPr lang="en-US" sz="2400" b="1" u="sng">
                <a:solidFill>
                  <a:srgbClr val="C00000"/>
                </a:solidFill>
                <a:latin typeface="Comic Sans MS" pitchFamily="66" charset="0"/>
              </a:rPr>
              <a:t>Established Funding Limit</a:t>
            </a:r>
            <a:r>
              <a:rPr lang="en-US" sz="2400" b="1">
                <a:solidFill>
                  <a:srgbClr val="C00000"/>
                </a:solidFill>
                <a:latin typeface="Comic Sans MS" pitchFamily="66" charset="0"/>
              </a:rPr>
              <a:t> </a:t>
            </a:r>
            <a:r>
              <a:rPr lang="en-US" sz="2400">
                <a:latin typeface="Comic Sans MS" pitchFamily="66" charset="0"/>
              </a:rPr>
              <a:t>– sum of all funding 	increments of a contract.</a:t>
            </a:r>
          </a:p>
        </p:txBody>
      </p:sp>
      <p:sp>
        <p:nvSpPr>
          <p:cNvPr id="978950" name="Text Box 6"/>
          <p:cNvSpPr txBox="1">
            <a:spLocks noChangeArrowheads="1"/>
          </p:cNvSpPr>
          <p:nvPr/>
        </p:nvSpPr>
        <p:spPr bwMode="auto">
          <a:xfrm>
            <a:off x="533400" y="5029200"/>
            <a:ext cx="8305800" cy="1138773"/>
          </a:xfrm>
          <a:prstGeom prst="rect">
            <a:avLst/>
          </a:prstGeom>
          <a:noFill/>
          <a:ln w="9525">
            <a:noFill/>
            <a:miter lim="800000"/>
            <a:headEnd/>
            <a:tailEnd/>
          </a:ln>
        </p:spPr>
        <p:txBody>
          <a:bodyPr>
            <a:spAutoFit/>
          </a:bodyPr>
          <a:lstStyle/>
          <a:p>
            <a:pPr marL="114300" lvl="1">
              <a:spcAft>
                <a:spcPct val="35000"/>
              </a:spcAft>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Reductions in Estimated Cost</a:t>
            </a:r>
            <a:r>
              <a:rPr lang="en-US" sz="2400" dirty="0">
                <a:solidFill>
                  <a:srgbClr val="C00000"/>
                </a:solidFill>
                <a:latin typeface="Comic Sans MS" pitchFamily="66" charset="0"/>
              </a:rPr>
              <a:t> </a:t>
            </a:r>
            <a:r>
              <a:rPr lang="en-US" sz="2400" dirty="0">
                <a:latin typeface="Comic Sans MS" pitchFamily="66" charset="0"/>
              </a:rPr>
              <a:t>- </a:t>
            </a:r>
            <a:r>
              <a:rPr lang="en-US" sz="2200" dirty="0">
                <a:latin typeface="Comic Sans MS" pitchFamily="66" charset="0"/>
              </a:rPr>
              <a:t>Results in 	</a:t>
            </a:r>
            <a:r>
              <a:rPr lang="en-US" sz="2200" u="sng" dirty="0" err="1">
                <a:latin typeface="Comic Sans MS" pitchFamily="66" charset="0"/>
              </a:rPr>
              <a:t>descoping</a:t>
            </a:r>
            <a:r>
              <a:rPr lang="en-US" sz="2200" dirty="0">
                <a:latin typeface="Comic Sans MS" pitchFamily="66" charset="0"/>
              </a:rPr>
              <a:t> (a 	reduction in </a:t>
            </a:r>
            <a:r>
              <a:rPr lang="en-US" sz="2200" dirty="0" smtClean="0">
                <a:latin typeface="Comic Sans MS" pitchFamily="66" charset="0"/>
              </a:rPr>
              <a:t>the work </a:t>
            </a:r>
            <a:r>
              <a:rPr lang="en-US" sz="2200" dirty="0">
                <a:latin typeface="Comic Sans MS" pitchFamily="66" charset="0"/>
              </a:rPr>
              <a:t>scope to </a:t>
            </a:r>
            <a:r>
              <a:rPr lang="en-US" sz="2200" dirty="0" smtClean="0">
                <a:latin typeface="Comic Sans MS" pitchFamily="66" charset="0"/>
              </a:rPr>
              <a:t>properly reflect the 	reduction </a:t>
            </a:r>
            <a:r>
              <a:rPr lang="en-US" sz="2200" dirty="0">
                <a:latin typeface="Comic Sans MS" pitchFamily="66" charset="0"/>
              </a:rPr>
              <a:t>in cost)</a:t>
            </a:r>
          </a:p>
        </p:txBody>
      </p:sp>
      <p:sp>
        <p:nvSpPr>
          <p:cNvPr id="7" name="Text Box 2"/>
          <p:cNvSpPr txBox="1">
            <a:spLocks noChangeArrowheads="1"/>
          </p:cNvSpPr>
          <p:nvPr/>
        </p:nvSpPr>
        <p:spPr bwMode="auto">
          <a:xfrm>
            <a:off x="381000" y="307975"/>
            <a:ext cx="8534400" cy="823913"/>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789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789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789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8948" grpId="0" autoUpdateAnimBg="0"/>
      <p:bldP spid="978949" grpId="0" autoUpdateAnimBg="0"/>
      <p:bldP spid="978950"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
          <p:cNvSpPr txBox="1">
            <a:spLocks noChangeArrowheads="1"/>
          </p:cNvSpPr>
          <p:nvPr/>
        </p:nvSpPr>
        <p:spPr bwMode="auto">
          <a:xfrm>
            <a:off x="533400" y="2286000"/>
            <a:ext cx="7772400" cy="1570038"/>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For default</a:t>
            </a:r>
            <a:r>
              <a:rPr lang="en-US" sz="2400" b="1" dirty="0">
                <a:solidFill>
                  <a:srgbClr val="C00000"/>
                </a:solidFill>
                <a:latin typeface="Comic Sans MS" pitchFamily="66" charset="0"/>
              </a:rPr>
              <a:t> </a:t>
            </a:r>
            <a:r>
              <a:rPr lang="en-US" sz="2400" dirty="0">
                <a:latin typeface="Comic Sans MS" pitchFamily="66" charset="0"/>
              </a:rPr>
              <a:t>– right of government to completely 	or partially terminate a contract because of the 	contractor’s actual or anticipated failure to 	perform its contractual obligations (FAR 49.401</a:t>
            </a:r>
            <a:r>
              <a:rPr lang="en-US" sz="2400" b="1" dirty="0">
                <a:latin typeface="Comic Sans MS" pitchFamily="66" charset="0"/>
              </a:rPr>
              <a:t>)</a:t>
            </a:r>
          </a:p>
        </p:txBody>
      </p:sp>
      <p:sp>
        <p:nvSpPr>
          <p:cNvPr id="861188" name="Text Box 4"/>
          <p:cNvSpPr txBox="1">
            <a:spLocks noChangeArrowheads="1"/>
          </p:cNvSpPr>
          <p:nvPr/>
        </p:nvSpPr>
        <p:spPr bwMode="auto">
          <a:xfrm>
            <a:off x="533400" y="4267200"/>
            <a:ext cx="7772400" cy="1570038"/>
          </a:xfrm>
          <a:prstGeom prst="rect">
            <a:avLst/>
          </a:prstGeom>
          <a:noFill/>
          <a:ln w="9525">
            <a:noFill/>
            <a:miter lim="800000"/>
            <a:headEnd/>
            <a:tailEnd/>
          </a:ln>
        </p:spPr>
        <p:txBody>
          <a:bodyPr>
            <a:spAutoFit/>
          </a:bodyPr>
          <a:lstStyle/>
          <a:p>
            <a:pPr marL="114300" lvl="1">
              <a:spcAft>
                <a:spcPct val="30000"/>
              </a:spcAft>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For convenience</a:t>
            </a:r>
            <a:r>
              <a:rPr lang="en-US" sz="2400" b="1" dirty="0">
                <a:solidFill>
                  <a:srgbClr val="C00000"/>
                </a:solidFill>
                <a:latin typeface="Comic Sans MS" pitchFamily="66" charset="0"/>
              </a:rPr>
              <a:t> </a:t>
            </a:r>
            <a:r>
              <a:rPr lang="en-US" sz="2400" dirty="0">
                <a:latin typeface="Comic Sans MS" pitchFamily="66" charset="0"/>
              </a:rPr>
              <a:t>– right of government to 	completely or partially terminate a contract 	because the CO determines that termination is in 	the government’s interest (FAR 49.101)</a:t>
            </a:r>
            <a:endParaRPr lang="en-US" sz="2200" dirty="0">
              <a:latin typeface="Comic Sans MS" pitchFamily="66" charset="0"/>
            </a:endParaRPr>
          </a:p>
        </p:txBody>
      </p:sp>
      <p:sp>
        <p:nvSpPr>
          <p:cNvPr id="32773" name="Text Box 5"/>
          <p:cNvSpPr txBox="1">
            <a:spLocks noChangeArrowheads="1"/>
          </p:cNvSpPr>
          <p:nvPr/>
        </p:nvSpPr>
        <p:spPr bwMode="auto">
          <a:xfrm>
            <a:off x="0" y="1371600"/>
            <a:ext cx="8991600" cy="646112"/>
          </a:xfrm>
          <a:prstGeom prst="rect">
            <a:avLst/>
          </a:prstGeom>
          <a:noFill/>
          <a:ln w="9525">
            <a:noFill/>
            <a:miter lim="800000"/>
            <a:headEnd/>
            <a:tailEnd/>
          </a:ln>
        </p:spPr>
        <p:txBody>
          <a:bodyPr>
            <a:spAutoFit/>
          </a:bodyPr>
          <a:lstStyle/>
          <a:p>
            <a:pPr marL="114300" lvl="1" algn="ctr">
              <a:buClr>
                <a:schemeClr val="accent6">
                  <a:lumMod val="50000"/>
                </a:schemeClr>
              </a:buClr>
              <a:tabLst>
                <a:tab pos="401638" algn="l"/>
              </a:tabLst>
              <a:defRPr/>
            </a:pPr>
            <a:r>
              <a:rPr lang="en-US" sz="3200" b="1" dirty="0">
                <a:solidFill>
                  <a:schemeClr val="accent2"/>
                </a:solidFill>
                <a:latin typeface="Comic Sans MS" pitchFamily="66" charset="0"/>
              </a:rPr>
              <a:t> </a:t>
            </a:r>
            <a:r>
              <a:rPr lang="en-US" sz="3600" b="1" dirty="0">
                <a:solidFill>
                  <a:srgbClr val="C00000"/>
                </a:solidFill>
                <a:latin typeface="Comic Sans MS" pitchFamily="66" charset="0"/>
              </a:rPr>
              <a:t>Termination</a:t>
            </a:r>
          </a:p>
        </p:txBody>
      </p:sp>
      <p:sp>
        <p:nvSpPr>
          <p:cNvPr id="6" name="Text Box 2"/>
          <p:cNvSpPr txBox="1">
            <a:spLocks noChangeArrowheads="1"/>
          </p:cNvSpPr>
          <p:nvPr/>
        </p:nvSpPr>
        <p:spPr bwMode="auto">
          <a:xfrm>
            <a:off x="381000" y="319088"/>
            <a:ext cx="8534400" cy="823912"/>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1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18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228600" y="381000"/>
            <a:ext cx="8534400" cy="823913"/>
          </a:xfrm>
          <a:prstGeom prst="rect">
            <a:avLst/>
          </a:prstGeom>
          <a:noFill/>
          <a:ln w="9525">
            <a:noFill/>
            <a:miter lim="800000"/>
            <a:headEnd/>
            <a:tailEnd/>
          </a:ln>
        </p:spPr>
        <p:txBody>
          <a:bodyPr>
            <a:spAutoFit/>
          </a:bodyPr>
          <a:lstStyle/>
          <a:p>
            <a:pPr algn="ctr">
              <a:spcBef>
                <a:spcPct val="50000"/>
              </a:spcBef>
            </a:pPr>
            <a:r>
              <a:rPr lang="en-US" sz="4800" b="1">
                <a:solidFill>
                  <a:srgbClr val="C00000"/>
                </a:solidFill>
                <a:latin typeface="Comic Sans MS" pitchFamily="66" charset="0"/>
              </a:rPr>
              <a:t>Other Contract Issues</a:t>
            </a:r>
          </a:p>
        </p:txBody>
      </p:sp>
      <p:sp>
        <p:nvSpPr>
          <p:cNvPr id="38915" name="Text Box 3"/>
          <p:cNvSpPr txBox="1">
            <a:spLocks noChangeArrowheads="1"/>
          </p:cNvSpPr>
          <p:nvPr/>
        </p:nvSpPr>
        <p:spPr bwMode="auto">
          <a:xfrm>
            <a:off x="457200" y="1752600"/>
            <a:ext cx="8686800" cy="1200150"/>
          </a:xfrm>
          <a:prstGeom prst="rect">
            <a:avLst/>
          </a:prstGeom>
          <a:noFill/>
          <a:ln w="9525">
            <a:noFill/>
            <a:miter lim="800000"/>
            <a:headEnd/>
            <a:tailEnd/>
          </a:ln>
        </p:spPr>
        <p:txBody>
          <a:bodyPr>
            <a:spAutoFit/>
          </a:bodyPr>
          <a:lstStyle/>
          <a:p>
            <a:pPr marL="114300" lvl="1">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Contract – Acquired Property</a:t>
            </a:r>
            <a:r>
              <a:rPr lang="en-US" sz="2400" b="1" dirty="0">
                <a:solidFill>
                  <a:srgbClr val="C00000"/>
                </a:solidFill>
                <a:latin typeface="Comic Sans MS" pitchFamily="66" charset="0"/>
              </a:rPr>
              <a:t> </a:t>
            </a:r>
            <a:r>
              <a:rPr lang="en-US" sz="2400" dirty="0">
                <a:latin typeface="Comic Sans MS" pitchFamily="66" charset="0"/>
              </a:rPr>
              <a:t>– property acquired by a 	contractor for performing a contract to which the 	government has title.</a:t>
            </a:r>
          </a:p>
        </p:txBody>
      </p:sp>
      <p:sp>
        <p:nvSpPr>
          <p:cNvPr id="865284" name="Text Box 4"/>
          <p:cNvSpPr txBox="1">
            <a:spLocks noChangeArrowheads="1"/>
          </p:cNvSpPr>
          <p:nvPr/>
        </p:nvSpPr>
        <p:spPr bwMode="auto">
          <a:xfrm>
            <a:off x="533400" y="2895600"/>
            <a:ext cx="8458200" cy="3416320"/>
          </a:xfrm>
          <a:prstGeom prst="rect">
            <a:avLst/>
          </a:prstGeom>
          <a:noFill/>
          <a:ln w="9525">
            <a:noFill/>
            <a:miter lim="800000"/>
            <a:headEnd/>
            <a:tailEnd/>
          </a:ln>
        </p:spPr>
        <p:txBody>
          <a:bodyPr>
            <a:spAutoFit/>
          </a:bodyPr>
          <a:lstStyle/>
          <a:p>
            <a:pPr marL="342900" lvl="1" indent="-285750">
              <a:buClr>
                <a:srgbClr val="C00000"/>
              </a:buClr>
              <a:buFont typeface="Wingdings" pitchFamily="2" charset="2"/>
              <a:buChar char="§"/>
              <a:tabLst>
                <a:tab pos="401638" algn="l"/>
              </a:tabLst>
              <a:defRPr/>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Milestones</a:t>
            </a:r>
            <a:r>
              <a:rPr lang="en-US" sz="2400" b="1" dirty="0">
                <a:solidFill>
                  <a:schemeClr val="accent6">
                    <a:lumMod val="50000"/>
                  </a:schemeClr>
                </a:solidFill>
                <a:latin typeface="Comic Sans MS" pitchFamily="66" charset="0"/>
              </a:rPr>
              <a:t> </a:t>
            </a:r>
            <a:r>
              <a:rPr lang="en-US" sz="2400" dirty="0">
                <a:latin typeface="Comic Sans MS" pitchFamily="66" charset="0"/>
              </a:rPr>
              <a:t>– The government may decide to divide the work into </a:t>
            </a:r>
            <a:r>
              <a:rPr lang="en-US" sz="2400" dirty="0" smtClean="0">
                <a:latin typeface="Comic Sans MS" pitchFamily="66" charset="0"/>
              </a:rPr>
              <a:t>smaller components </a:t>
            </a:r>
            <a:r>
              <a:rPr lang="en-US" sz="2400" dirty="0">
                <a:latin typeface="Comic Sans MS" pitchFamily="66" charset="0"/>
              </a:rPr>
              <a:t>and establish milestones </a:t>
            </a:r>
            <a:r>
              <a:rPr lang="en-US" sz="2400" dirty="0" smtClean="0">
                <a:latin typeface="Comic Sans MS" pitchFamily="66" charset="0"/>
              </a:rPr>
              <a:t>(with separate deliverables).  </a:t>
            </a:r>
            <a:r>
              <a:rPr lang="en-US" sz="2400" dirty="0">
                <a:latin typeface="Comic Sans MS" pitchFamily="66" charset="0"/>
              </a:rPr>
              <a:t>Payment may be attached to th</a:t>
            </a:r>
            <a:r>
              <a:rPr lang="en-US" sz="2400" b="1" dirty="0">
                <a:latin typeface="Comic Sans MS" pitchFamily="66" charset="0"/>
              </a:rPr>
              <a:t>e </a:t>
            </a:r>
            <a:r>
              <a:rPr lang="en-US" sz="2400" b="1" dirty="0">
                <a:solidFill>
                  <a:srgbClr val="C00000"/>
                </a:solidFill>
                <a:latin typeface="Comic Sans MS" pitchFamily="66" charset="0"/>
              </a:rPr>
              <a:t>“</a:t>
            </a:r>
            <a:r>
              <a:rPr lang="en-US" sz="2400" b="1" u="sng" dirty="0">
                <a:solidFill>
                  <a:srgbClr val="C00000"/>
                </a:solidFill>
                <a:latin typeface="Comic Sans MS" pitchFamily="66" charset="0"/>
              </a:rPr>
              <a:t>acceptance</a:t>
            </a:r>
            <a:r>
              <a:rPr lang="en-US" sz="2400" b="1" dirty="0">
                <a:solidFill>
                  <a:srgbClr val="C00000"/>
                </a:solidFill>
                <a:latin typeface="Comic Sans MS" pitchFamily="66" charset="0"/>
              </a:rPr>
              <a:t>”</a:t>
            </a:r>
            <a:r>
              <a:rPr lang="en-US" sz="2400" dirty="0">
                <a:solidFill>
                  <a:srgbClr val="C00000"/>
                </a:solidFill>
                <a:latin typeface="Comic Sans MS" pitchFamily="66" charset="0"/>
              </a:rPr>
              <a:t> </a:t>
            </a:r>
            <a:r>
              <a:rPr lang="en-US" sz="2400" dirty="0">
                <a:latin typeface="Comic Sans MS" pitchFamily="66" charset="0"/>
              </a:rPr>
              <a:t>of each milestone.  </a:t>
            </a:r>
            <a:endParaRPr lang="en-US" sz="2400" dirty="0" smtClean="0">
              <a:latin typeface="Comic Sans MS" pitchFamily="66" charset="0"/>
            </a:endParaRPr>
          </a:p>
          <a:p>
            <a:pPr marL="342900" lvl="1" indent="-285750">
              <a:buClr>
                <a:srgbClr val="C00000"/>
              </a:buClr>
              <a:buFont typeface="Wingdings" pitchFamily="2" charset="2"/>
              <a:buChar char="§"/>
              <a:tabLst>
                <a:tab pos="401638" algn="l"/>
              </a:tabLst>
              <a:defRPr/>
            </a:pPr>
            <a:r>
              <a:rPr lang="en-US" sz="2400" b="1" u="sng" dirty="0" smtClean="0">
                <a:solidFill>
                  <a:srgbClr val="C00000"/>
                </a:solidFill>
                <a:latin typeface="Comic Sans MS" pitchFamily="66" charset="0"/>
              </a:rPr>
              <a:t>Options</a:t>
            </a:r>
            <a:r>
              <a:rPr lang="en-US" sz="2400" b="1" dirty="0" smtClean="0">
                <a:solidFill>
                  <a:srgbClr val="C00000"/>
                </a:solidFill>
                <a:latin typeface="Comic Sans MS" pitchFamily="66" charset="0"/>
              </a:rPr>
              <a:t> </a:t>
            </a:r>
            <a:r>
              <a:rPr lang="en-US" sz="2400" dirty="0" smtClean="0">
                <a:latin typeface="Comic Sans MS" pitchFamily="66" charset="0"/>
              </a:rPr>
              <a:t>- </a:t>
            </a:r>
            <a:r>
              <a:rPr lang="en-US" sz="2400" dirty="0" smtClean="0">
                <a:latin typeface="Comic Sans MS" pitchFamily="66" charset="0"/>
              </a:rPr>
              <a:t>(optional work components or optional time periods) The government may require bidders to submit separate quotes for each option.  This gives greater </a:t>
            </a:r>
            <a:r>
              <a:rPr lang="en-US" sz="2400" dirty="0">
                <a:latin typeface="Comic Sans MS" pitchFamily="66" charset="0"/>
              </a:rPr>
              <a:t>control over the contract </a:t>
            </a:r>
            <a:r>
              <a:rPr lang="en-US" sz="2400" dirty="0" smtClean="0">
                <a:latin typeface="Comic Sans MS" pitchFamily="66" charset="0"/>
              </a:rPr>
              <a:t>work by selectively funding (or not funding) individual options.</a:t>
            </a:r>
            <a:endParaRPr lang="en-US" sz="2400" dirty="0">
              <a:latin typeface="Comic Sans MS" pitchFamily="66" charset="0"/>
            </a:endParaRPr>
          </a:p>
        </p:txBody>
      </p:sp>
      <p:sp>
        <p:nvSpPr>
          <p:cNvPr id="5" name="Text Box 2"/>
          <p:cNvSpPr txBox="1">
            <a:spLocks noChangeArrowheads="1"/>
          </p:cNvSpPr>
          <p:nvPr/>
        </p:nvSpPr>
        <p:spPr bwMode="auto">
          <a:xfrm>
            <a:off x="381000" y="319088"/>
            <a:ext cx="8534400" cy="823912"/>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52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528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284" grpId="0" uiExpand="1" build="allAtOnce"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28600" y="381000"/>
            <a:ext cx="8534400" cy="823913"/>
          </a:xfrm>
          <a:prstGeom prst="rect">
            <a:avLst/>
          </a:prstGeom>
          <a:noFill/>
          <a:ln w="9525">
            <a:noFill/>
            <a:miter lim="800000"/>
            <a:headEnd/>
            <a:tailEnd/>
          </a:ln>
        </p:spPr>
        <p:txBody>
          <a:bodyPr>
            <a:spAutoFit/>
          </a:bodyPr>
          <a:lstStyle/>
          <a:p>
            <a:pPr algn="ctr">
              <a:spcBef>
                <a:spcPct val="50000"/>
              </a:spcBef>
            </a:pPr>
            <a:r>
              <a:rPr lang="en-US" sz="4800" b="1">
                <a:solidFill>
                  <a:srgbClr val="C00000"/>
                </a:solidFill>
                <a:latin typeface="Comic Sans MS" pitchFamily="66" charset="0"/>
              </a:rPr>
              <a:t>Other Contract Issues</a:t>
            </a:r>
          </a:p>
        </p:txBody>
      </p:sp>
      <p:sp>
        <p:nvSpPr>
          <p:cNvPr id="39939" name="Text Box 3"/>
          <p:cNvSpPr txBox="1">
            <a:spLocks noChangeArrowheads="1"/>
          </p:cNvSpPr>
          <p:nvPr/>
        </p:nvSpPr>
        <p:spPr bwMode="auto">
          <a:xfrm>
            <a:off x="381000" y="1295400"/>
            <a:ext cx="8610600" cy="2308324"/>
          </a:xfrm>
          <a:prstGeom prst="rect">
            <a:avLst/>
          </a:prstGeom>
          <a:noFill/>
          <a:ln w="9525">
            <a:noFill/>
            <a:miter lim="800000"/>
            <a:headEnd/>
            <a:tailEnd/>
          </a:ln>
        </p:spPr>
        <p:txBody>
          <a:bodyPr wrap="square">
            <a:spAutoFit/>
          </a:bodyPr>
          <a:lstStyle/>
          <a:p>
            <a:pPr marL="400050" lvl="1" indent="-285750">
              <a:buClr>
                <a:srgbClr val="C00000"/>
              </a:buClr>
              <a:buFont typeface="Wingdings" pitchFamily="2" charset="2"/>
              <a:buChar char="§"/>
              <a:tabLst>
                <a:tab pos="401638" algn="l"/>
              </a:tabLst>
            </a:pPr>
            <a:r>
              <a:rPr lang="en-US" sz="2400" b="1" u="sng" dirty="0">
                <a:solidFill>
                  <a:srgbClr val="C00000"/>
                </a:solidFill>
                <a:latin typeface="Comic Sans MS" pitchFamily="66" charset="0"/>
              </a:rPr>
              <a:t>Intellectual Property</a:t>
            </a:r>
            <a:r>
              <a:rPr lang="en-US" sz="2400" b="1" dirty="0">
                <a:solidFill>
                  <a:srgbClr val="C00000"/>
                </a:solidFill>
                <a:latin typeface="Comic Sans MS" pitchFamily="66" charset="0"/>
              </a:rPr>
              <a:t> </a:t>
            </a:r>
            <a:r>
              <a:rPr lang="en-US" sz="2400" dirty="0">
                <a:latin typeface="Comic Sans MS" pitchFamily="66" charset="0"/>
              </a:rPr>
              <a:t>– generally patented inventions are owned by the university under </a:t>
            </a:r>
            <a:r>
              <a:rPr lang="en-US" sz="2400" dirty="0" err="1">
                <a:latin typeface="Comic Sans MS" pitchFamily="66" charset="0"/>
              </a:rPr>
              <a:t>Bayh</a:t>
            </a:r>
            <a:r>
              <a:rPr lang="en-US" sz="2400" dirty="0">
                <a:latin typeface="Comic Sans MS" pitchFamily="66" charset="0"/>
              </a:rPr>
              <a:t>-Dole provisions and copyright protected works are owned by creator (sometimes </a:t>
            </a:r>
            <a:r>
              <a:rPr lang="en-US" sz="2400" dirty="0" smtClean="0">
                <a:latin typeface="Comic Sans MS" pitchFamily="66" charset="0"/>
              </a:rPr>
              <a:t>by the university </a:t>
            </a:r>
            <a:r>
              <a:rPr lang="en-US" sz="2400" dirty="0">
                <a:latin typeface="Comic Sans MS" pitchFamily="66" charset="0"/>
              </a:rPr>
              <a:t>if funded under an externally funded award).  But there will always be a “government use” provision (and “march-in” rights).</a:t>
            </a:r>
          </a:p>
        </p:txBody>
      </p:sp>
      <p:sp>
        <p:nvSpPr>
          <p:cNvPr id="865284" name="Text Box 4"/>
          <p:cNvSpPr txBox="1">
            <a:spLocks noChangeArrowheads="1"/>
          </p:cNvSpPr>
          <p:nvPr/>
        </p:nvSpPr>
        <p:spPr bwMode="auto">
          <a:xfrm>
            <a:off x="381000" y="3810000"/>
            <a:ext cx="8610600" cy="2308324"/>
          </a:xfrm>
          <a:prstGeom prst="rect">
            <a:avLst/>
          </a:prstGeom>
          <a:noFill/>
          <a:ln w="9525">
            <a:noFill/>
            <a:miter lim="800000"/>
            <a:headEnd/>
            <a:tailEnd/>
          </a:ln>
        </p:spPr>
        <p:txBody>
          <a:bodyPr wrap="square">
            <a:spAutoFit/>
          </a:bodyPr>
          <a:lstStyle/>
          <a:p>
            <a:pPr marL="114300" lvl="1">
              <a:buClr>
                <a:srgbClr val="C00000"/>
              </a:buClr>
              <a:buFont typeface="Wingdings" pitchFamily="2" charset="2"/>
              <a:buChar char="§"/>
              <a:tabLst>
                <a:tab pos="401638" algn="l"/>
              </a:tabLst>
            </a:pPr>
            <a:r>
              <a:rPr lang="en-US" sz="2400" dirty="0">
                <a:solidFill>
                  <a:schemeClr val="accent2"/>
                </a:solidFill>
                <a:latin typeface="Comic Sans MS" pitchFamily="66" charset="0"/>
              </a:rPr>
              <a:t>  </a:t>
            </a:r>
            <a:r>
              <a:rPr lang="en-US" sz="2400" b="1" u="sng" dirty="0">
                <a:solidFill>
                  <a:srgbClr val="C00000"/>
                </a:solidFill>
                <a:latin typeface="Comic Sans MS" pitchFamily="66" charset="0"/>
              </a:rPr>
              <a:t>Rights in Data</a:t>
            </a:r>
            <a:r>
              <a:rPr lang="en-US" sz="2400" b="1" dirty="0">
                <a:solidFill>
                  <a:srgbClr val="C00000"/>
                </a:solidFill>
                <a:latin typeface="Comic Sans MS" pitchFamily="66" charset="0"/>
              </a:rPr>
              <a:t> </a:t>
            </a:r>
            <a:r>
              <a:rPr lang="en-US" sz="2400" dirty="0">
                <a:latin typeface="Comic Sans MS" pitchFamily="66" charset="0"/>
              </a:rPr>
              <a:t>– if the government has funded 	development of an item, component, or process, </a:t>
            </a:r>
            <a:r>
              <a:rPr lang="en-US" sz="2400" dirty="0" smtClean="0">
                <a:latin typeface="Comic Sans MS" pitchFamily="66" charset="0"/>
              </a:rPr>
              <a:t>the 	government </a:t>
            </a:r>
            <a:r>
              <a:rPr lang="en-US" sz="2400" dirty="0">
                <a:latin typeface="Comic Sans MS" pitchFamily="66" charset="0"/>
              </a:rPr>
              <a:t>may gain </a:t>
            </a:r>
            <a:r>
              <a:rPr lang="en-US" sz="2400" b="1" u="sng" dirty="0">
                <a:solidFill>
                  <a:srgbClr val="C00000"/>
                </a:solidFill>
                <a:latin typeface="Comic Sans MS" pitchFamily="66" charset="0"/>
              </a:rPr>
              <a:t>unlimited rights</a:t>
            </a:r>
            <a:r>
              <a:rPr lang="en-US" sz="2400" b="1" dirty="0">
                <a:solidFill>
                  <a:srgbClr val="C00000"/>
                </a:solidFill>
                <a:latin typeface="Comic Sans MS" pitchFamily="66" charset="0"/>
              </a:rPr>
              <a:t> </a:t>
            </a:r>
            <a:r>
              <a:rPr lang="en-US" sz="2400" dirty="0">
                <a:latin typeface="Comic Sans MS" pitchFamily="66" charset="0"/>
              </a:rPr>
              <a:t>to data.  </a:t>
            </a:r>
            <a:r>
              <a:rPr lang="en-US" sz="2400" dirty="0" smtClean="0">
                <a:latin typeface="Comic Sans MS" pitchFamily="66" charset="0"/>
              </a:rPr>
              <a:t>If 	development </a:t>
            </a:r>
            <a:r>
              <a:rPr lang="en-US" sz="2400" dirty="0">
                <a:latin typeface="Comic Sans MS" pitchFamily="66" charset="0"/>
              </a:rPr>
              <a:t>was at private expense to </a:t>
            </a:r>
            <a:r>
              <a:rPr lang="en-US" sz="2400" dirty="0" smtClean="0">
                <a:latin typeface="Comic Sans MS" pitchFamily="66" charset="0"/>
              </a:rPr>
              <a:t>contractor </a:t>
            </a:r>
            <a:r>
              <a:rPr lang="en-US" sz="2400" dirty="0" smtClean="0">
                <a:latin typeface="Comic Sans MS" pitchFamily="66" charset="0"/>
              </a:rPr>
              <a:t>and </a:t>
            </a:r>
            <a:r>
              <a:rPr lang="en-US" sz="2400" dirty="0" smtClean="0">
                <a:latin typeface="Comic Sans MS" pitchFamily="66" charset="0"/>
              </a:rPr>
              <a:t>	is </a:t>
            </a:r>
            <a:r>
              <a:rPr lang="en-US" sz="2400" dirty="0" smtClean="0">
                <a:latin typeface="Comic Sans MS" pitchFamily="66" charset="0"/>
              </a:rPr>
              <a:t>used to fulfill duties under a </a:t>
            </a:r>
            <a:r>
              <a:rPr lang="en-US" sz="2400" dirty="0" smtClean="0">
                <a:latin typeface="Comic Sans MS" pitchFamily="66" charset="0"/>
              </a:rPr>
              <a:t>contract</a:t>
            </a:r>
            <a:r>
              <a:rPr lang="en-US" sz="2400" dirty="0" smtClean="0">
                <a:latin typeface="Comic Sans MS" pitchFamily="66" charset="0"/>
              </a:rPr>
              <a:t>, </a:t>
            </a:r>
            <a:r>
              <a:rPr lang="en-US" sz="2400" dirty="0">
                <a:latin typeface="Comic Sans MS" pitchFamily="66" charset="0"/>
              </a:rPr>
              <a:t>the </a:t>
            </a:r>
            <a:r>
              <a:rPr lang="en-US" sz="2400" dirty="0" smtClean="0">
                <a:latin typeface="Comic Sans MS" pitchFamily="66" charset="0"/>
              </a:rPr>
              <a:t>	government </a:t>
            </a:r>
            <a:r>
              <a:rPr lang="en-US" sz="2400" dirty="0">
                <a:latin typeface="Comic Sans MS" pitchFamily="66" charset="0"/>
              </a:rPr>
              <a:t>may gain only</a:t>
            </a:r>
            <a:r>
              <a:rPr lang="en-US" sz="2400" b="1" dirty="0">
                <a:latin typeface="Comic Sans MS" pitchFamily="66" charset="0"/>
              </a:rPr>
              <a:t> </a:t>
            </a:r>
            <a:r>
              <a:rPr lang="en-US" sz="2400" b="1" u="sng" dirty="0">
                <a:solidFill>
                  <a:srgbClr val="C00000"/>
                </a:solidFill>
                <a:latin typeface="Comic Sans MS" pitchFamily="66" charset="0"/>
              </a:rPr>
              <a:t>limited </a:t>
            </a:r>
            <a:r>
              <a:rPr lang="en-US" sz="2400" b="1" u="sng" dirty="0" smtClean="0">
                <a:solidFill>
                  <a:srgbClr val="C00000"/>
                </a:solidFill>
                <a:latin typeface="Comic Sans MS" pitchFamily="66" charset="0"/>
              </a:rPr>
              <a:t>rights</a:t>
            </a:r>
            <a:r>
              <a:rPr lang="en-US" sz="2400" b="1" dirty="0">
                <a:solidFill>
                  <a:srgbClr val="C00000"/>
                </a:solidFill>
                <a:latin typeface="Comic Sans MS" pitchFamily="66" charset="0"/>
              </a:rPr>
              <a:t>.</a:t>
            </a:r>
          </a:p>
        </p:txBody>
      </p:sp>
      <p:sp>
        <p:nvSpPr>
          <p:cNvPr id="5" name="Text Box 2"/>
          <p:cNvSpPr txBox="1">
            <a:spLocks noChangeArrowheads="1"/>
          </p:cNvSpPr>
          <p:nvPr/>
        </p:nvSpPr>
        <p:spPr bwMode="auto">
          <a:xfrm>
            <a:off x="381000" y="319088"/>
            <a:ext cx="8534400" cy="823912"/>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Contract Terminology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65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284"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457200" y="457200"/>
            <a:ext cx="8229600" cy="5354638"/>
          </a:xfrm>
          <a:prstGeom prst="rect">
            <a:avLst/>
          </a:prstGeom>
          <a:noFill/>
          <a:ln w="9525">
            <a:noFill/>
            <a:miter lim="800000"/>
            <a:headEnd/>
            <a:tailEnd/>
          </a:ln>
        </p:spPr>
        <p:txBody>
          <a:bodyPr>
            <a:spAutoFit/>
          </a:bodyPr>
          <a:lstStyle/>
          <a:p>
            <a:pPr>
              <a:spcBef>
                <a:spcPct val="50000"/>
              </a:spcBef>
            </a:pPr>
            <a:r>
              <a:rPr lang="en-US" sz="3600" b="1" u="sng">
                <a:solidFill>
                  <a:srgbClr val="C00000"/>
                </a:solidFill>
                <a:latin typeface="Comic Sans MS" pitchFamily="66" charset="0"/>
              </a:rPr>
              <a:t>Cooperative Agreement</a:t>
            </a:r>
            <a:r>
              <a:rPr lang="en-US" sz="3600" b="1">
                <a:solidFill>
                  <a:srgbClr val="C00000"/>
                </a:solidFill>
                <a:latin typeface="Comic Sans MS" pitchFamily="66" charset="0"/>
              </a:rPr>
              <a:t> </a:t>
            </a:r>
            <a:r>
              <a:rPr lang="en-US" sz="3600">
                <a:latin typeface="Comic Sans MS" pitchFamily="66" charset="0"/>
              </a:rPr>
              <a:t>– a legal instrument for transferring money, property, or services to the recipient in order to accomplish a public purpose of support or stimulation where</a:t>
            </a:r>
            <a:r>
              <a:rPr lang="en-US" sz="3600" b="1">
                <a:latin typeface="Comic Sans MS" pitchFamily="66" charset="0"/>
              </a:rPr>
              <a:t> </a:t>
            </a:r>
            <a:r>
              <a:rPr lang="en-US" sz="3600" b="1" u="sng">
                <a:solidFill>
                  <a:srgbClr val="C00000"/>
                </a:solidFill>
                <a:latin typeface="Comic Sans MS" pitchFamily="66" charset="0"/>
              </a:rPr>
              <a:t>substantial involvement is expected between the government agency and the recipient</a:t>
            </a:r>
            <a:r>
              <a:rPr lang="en-US" sz="3600" b="1">
                <a:solidFill>
                  <a:srgbClr val="C00000"/>
                </a:solidFill>
                <a:latin typeface="Comic Sans MS" pitchFamily="66" charset="0"/>
              </a:rPr>
              <a:t>.</a:t>
            </a:r>
          </a:p>
          <a:p>
            <a:pPr algn="ctr">
              <a:spcBef>
                <a:spcPct val="50000"/>
              </a:spcBef>
            </a:pPr>
            <a:r>
              <a:rPr lang="en-US" sz="3600">
                <a:latin typeface="Comic Sans MS" pitchFamily="66" charset="0"/>
              </a:rPr>
              <a:t>31 U.S.C. 6305</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28600" y="457200"/>
            <a:ext cx="8534400" cy="823913"/>
          </a:xfrm>
          <a:prstGeom prst="rect">
            <a:avLst/>
          </a:prstGeom>
          <a:noFill/>
          <a:ln w="9525">
            <a:noFill/>
            <a:miter lim="800000"/>
            <a:headEnd/>
            <a:tailEnd/>
          </a:ln>
        </p:spPr>
        <p:txBody>
          <a:bodyPr>
            <a:spAutoFit/>
          </a:bodyPr>
          <a:lstStyle/>
          <a:p>
            <a:pPr algn="ctr">
              <a:spcBef>
                <a:spcPct val="50000"/>
              </a:spcBef>
            </a:pPr>
            <a:endParaRPr lang="en-US" sz="4800" b="1">
              <a:solidFill>
                <a:srgbClr val="C00000"/>
              </a:solidFill>
              <a:latin typeface="Comic Sans MS" pitchFamily="66" charset="0"/>
            </a:endParaRPr>
          </a:p>
        </p:txBody>
      </p:sp>
      <p:sp>
        <p:nvSpPr>
          <p:cNvPr id="36867" name="Text Box 3"/>
          <p:cNvSpPr txBox="1">
            <a:spLocks noChangeArrowheads="1"/>
          </p:cNvSpPr>
          <p:nvPr/>
        </p:nvSpPr>
        <p:spPr bwMode="auto">
          <a:xfrm>
            <a:off x="457200" y="1600200"/>
            <a:ext cx="8305800" cy="4499693"/>
          </a:xfrm>
          <a:prstGeom prst="rect">
            <a:avLst/>
          </a:prstGeom>
          <a:noFill/>
          <a:ln w="9525">
            <a:noFill/>
            <a:miter lim="800000"/>
            <a:headEnd/>
            <a:tailEnd/>
          </a:ln>
        </p:spPr>
        <p:txBody>
          <a:bodyPr>
            <a:spAutoFit/>
          </a:bodyPr>
          <a:lstStyle/>
          <a:p>
            <a:pPr>
              <a:spcBef>
                <a:spcPct val="10000"/>
              </a:spcBef>
              <a:spcAft>
                <a:spcPct val="10000"/>
              </a:spcAft>
              <a:buFont typeface="Wingdings" pitchFamily="2" charset="2"/>
              <a:buNone/>
              <a:tabLst>
                <a:tab pos="738188" algn="l"/>
                <a:tab pos="1260475" algn="l"/>
              </a:tabLst>
            </a:pPr>
            <a:r>
              <a:rPr lang="en-US" sz="3200" dirty="0">
                <a:latin typeface="Comic Sans MS" pitchFamily="66" charset="0"/>
              </a:rPr>
              <a:t>Financial Assistance Award as defined by the Federal Grant and Cooperative Agreement Act of 1977</a:t>
            </a:r>
          </a:p>
          <a:p>
            <a:pPr>
              <a:spcBef>
                <a:spcPct val="10000"/>
              </a:spcBef>
              <a:spcAft>
                <a:spcPct val="10000"/>
              </a:spcAft>
              <a:buFont typeface="Wingdings" pitchFamily="2" charset="2"/>
              <a:buChar char="§"/>
              <a:tabLst>
                <a:tab pos="738188" algn="l"/>
                <a:tab pos="1260475" algn="l"/>
              </a:tabLst>
            </a:pPr>
            <a:endParaRPr lang="en-US" sz="200" dirty="0">
              <a:latin typeface="Comic Sans MS" pitchFamily="66" charset="0"/>
            </a:endParaRPr>
          </a:p>
          <a:p>
            <a:pPr lvl="1">
              <a:spcBef>
                <a:spcPct val="10000"/>
              </a:spcBef>
              <a:spcAft>
                <a:spcPct val="10000"/>
              </a:spcAft>
              <a:buClr>
                <a:srgbClr val="C00000"/>
              </a:buClr>
              <a:buFont typeface="Wingdings" pitchFamily="2" charset="2"/>
              <a:buChar char="§"/>
              <a:tabLst>
                <a:tab pos="738188" algn="l"/>
                <a:tab pos="1260475" algn="l"/>
              </a:tabLst>
            </a:pPr>
            <a:r>
              <a:rPr lang="en-US" sz="2400" dirty="0">
                <a:latin typeface="Comic Sans MS" pitchFamily="66" charset="0"/>
              </a:rPr>
              <a:t>  </a:t>
            </a:r>
            <a:r>
              <a:rPr lang="en-US" sz="2800" dirty="0">
                <a:latin typeface="Comic Sans MS" pitchFamily="66" charset="0"/>
              </a:rPr>
              <a:t>Similar to grant</a:t>
            </a:r>
            <a:endParaRPr lang="en-US" sz="2400" dirty="0">
              <a:latin typeface="Comic Sans MS" pitchFamily="66" charset="0"/>
            </a:endParaRPr>
          </a:p>
          <a:p>
            <a:pPr lvl="2">
              <a:spcBef>
                <a:spcPct val="10000"/>
              </a:spcBef>
              <a:spcAft>
                <a:spcPct val="10000"/>
              </a:spcAft>
              <a:buClr>
                <a:srgbClr val="C00000"/>
              </a:buClr>
              <a:buFont typeface="Wingdings" pitchFamily="2" charset="2"/>
              <a:buChar char="§"/>
              <a:tabLst>
                <a:tab pos="738188" algn="l"/>
                <a:tab pos="1260475" algn="l"/>
              </a:tabLst>
            </a:pPr>
            <a:r>
              <a:rPr lang="en-US" sz="2400" dirty="0">
                <a:latin typeface="Comic Sans MS" pitchFamily="66" charset="0"/>
              </a:rPr>
              <a:t>  Principal purpose is to transfer money or 	something of value to recipient in order to 	accomplish a public purpose (grant language).</a:t>
            </a:r>
          </a:p>
          <a:p>
            <a:pPr lvl="2">
              <a:spcBef>
                <a:spcPct val="10000"/>
              </a:spcBef>
              <a:spcAft>
                <a:spcPct val="10000"/>
              </a:spcAft>
              <a:buClr>
                <a:srgbClr val="C00000"/>
              </a:buClr>
              <a:buFont typeface="Wingdings" pitchFamily="2" charset="2"/>
              <a:buChar char="§"/>
              <a:tabLst>
                <a:tab pos="738188" algn="l"/>
                <a:tab pos="1260475" algn="l"/>
              </a:tabLst>
            </a:pPr>
            <a:r>
              <a:rPr lang="en-US" sz="2400" dirty="0">
                <a:latin typeface="Comic Sans MS" pitchFamily="66" charset="0"/>
              </a:rPr>
              <a:t>   </a:t>
            </a:r>
            <a:r>
              <a:rPr lang="en-US" sz="2400" u="sng" dirty="0">
                <a:latin typeface="Comic Sans MS" pitchFamily="66" charset="0"/>
              </a:rPr>
              <a:t>Except</a:t>
            </a:r>
            <a:r>
              <a:rPr lang="en-US" sz="2400" dirty="0">
                <a:latin typeface="Comic Sans MS" pitchFamily="66" charset="0"/>
              </a:rPr>
              <a:t> </a:t>
            </a:r>
            <a:r>
              <a:rPr lang="en-US" sz="2400" dirty="0" smtClean="0">
                <a:latin typeface="Comic Sans MS" pitchFamily="66" charset="0"/>
              </a:rPr>
              <a:t>– the government anticipates 	substantial </a:t>
            </a:r>
            <a:r>
              <a:rPr lang="en-US" sz="2400" dirty="0">
                <a:latin typeface="Comic Sans MS" pitchFamily="66" charset="0"/>
              </a:rPr>
              <a:t>programmatic involvement </a:t>
            </a:r>
            <a:r>
              <a:rPr lang="en-US" sz="2400" dirty="0" smtClean="0">
                <a:latin typeface="Comic Sans MS" pitchFamily="66" charset="0"/>
              </a:rPr>
              <a:t>by 	funding </a:t>
            </a:r>
            <a:r>
              <a:rPr lang="en-US" sz="2400" dirty="0">
                <a:latin typeface="Comic Sans MS" pitchFamily="66" charset="0"/>
              </a:rPr>
              <a:t>agency.</a:t>
            </a:r>
          </a:p>
        </p:txBody>
      </p:sp>
      <p:sp>
        <p:nvSpPr>
          <p:cNvPr id="4" name="Text Box 2"/>
          <p:cNvSpPr txBox="1">
            <a:spLocks noChangeArrowheads="1"/>
          </p:cNvSpPr>
          <p:nvPr/>
        </p:nvSpPr>
        <p:spPr bwMode="auto">
          <a:xfrm>
            <a:off x="304800" y="304800"/>
            <a:ext cx="8534400" cy="823913"/>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Cooperative Agreements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28600" y="457200"/>
            <a:ext cx="8534400" cy="823913"/>
          </a:xfrm>
          <a:prstGeom prst="rect">
            <a:avLst/>
          </a:prstGeom>
          <a:noFill/>
          <a:ln w="9525">
            <a:noFill/>
            <a:miter lim="800000"/>
            <a:headEnd/>
            <a:tailEnd/>
          </a:ln>
        </p:spPr>
        <p:txBody>
          <a:bodyPr>
            <a:spAutoFit/>
          </a:bodyPr>
          <a:lstStyle/>
          <a:p>
            <a:pPr algn="ctr">
              <a:spcBef>
                <a:spcPct val="50000"/>
              </a:spcBef>
            </a:pPr>
            <a:endParaRPr lang="en-US" sz="4800" b="1">
              <a:solidFill>
                <a:srgbClr val="C00000"/>
              </a:solidFill>
              <a:latin typeface="Comic Sans MS" pitchFamily="66" charset="0"/>
            </a:endParaRPr>
          </a:p>
        </p:txBody>
      </p:sp>
      <p:sp>
        <p:nvSpPr>
          <p:cNvPr id="43011" name="Text Box 3"/>
          <p:cNvSpPr txBox="1">
            <a:spLocks noChangeArrowheads="1"/>
          </p:cNvSpPr>
          <p:nvPr/>
        </p:nvSpPr>
        <p:spPr bwMode="auto">
          <a:xfrm>
            <a:off x="152400" y="1295400"/>
            <a:ext cx="8839200" cy="3927229"/>
          </a:xfrm>
          <a:prstGeom prst="rect">
            <a:avLst/>
          </a:prstGeom>
          <a:noFill/>
          <a:ln w="9525">
            <a:noFill/>
            <a:miter lim="800000"/>
            <a:headEnd/>
            <a:tailEnd/>
          </a:ln>
        </p:spPr>
        <p:txBody>
          <a:bodyPr>
            <a:spAutoFit/>
          </a:bodyPr>
          <a:lstStyle/>
          <a:p>
            <a:pPr marL="0" lvl="1" algn="ctr">
              <a:spcBef>
                <a:spcPct val="10000"/>
              </a:spcBef>
              <a:spcAft>
                <a:spcPct val="10000"/>
              </a:spcAft>
              <a:tabLst>
                <a:tab pos="738188" algn="l"/>
                <a:tab pos="1260475" algn="l"/>
              </a:tabLst>
            </a:pPr>
            <a:r>
              <a:rPr lang="en-US" sz="3200" dirty="0">
                <a:latin typeface="Comic Sans MS" pitchFamily="66" charset="0"/>
              </a:rPr>
              <a:t>Agencies have substantial flexibility to structure the terms and conditions (T&amp;Cs)</a:t>
            </a:r>
          </a:p>
          <a:p>
            <a:pPr marL="0" lvl="1" algn="ctr">
              <a:spcBef>
                <a:spcPct val="10000"/>
              </a:spcBef>
              <a:spcAft>
                <a:spcPct val="10000"/>
              </a:spcAft>
              <a:tabLst>
                <a:tab pos="738188" algn="l"/>
                <a:tab pos="1260475" algn="l"/>
              </a:tabLst>
            </a:pPr>
            <a:endParaRPr lang="en-US" sz="2800" dirty="0">
              <a:latin typeface="Comic Sans MS" pitchFamily="66" charset="0"/>
            </a:endParaRPr>
          </a:p>
          <a:p>
            <a:pPr lvl="2">
              <a:spcBef>
                <a:spcPct val="10000"/>
              </a:spcBef>
              <a:spcAft>
                <a:spcPct val="10000"/>
              </a:spcAft>
              <a:buClr>
                <a:srgbClr val="C00000"/>
              </a:buClr>
              <a:buFont typeface="Wingdings" pitchFamily="2" charset="2"/>
              <a:buChar char="§"/>
              <a:tabLst>
                <a:tab pos="738188" algn="l"/>
                <a:tab pos="1260475" algn="l"/>
              </a:tabLst>
            </a:pPr>
            <a:r>
              <a:rPr lang="en-US" sz="2800" dirty="0">
                <a:latin typeface="Comic Sans MS" pitchFamily="66" charset="0"/>
              </a:rPr>
              <a:t>  But they must issue and post </a:t>
            </a:r>
            <a:r>
              <a:rPr lang="en-US" sz="2800" dirty="0" smtClean="0">
                <a:latin typeface="Comic Sans MS" pitchFamily="66" charset="0"/>
              </a:rPr>
              <a:t>their CA 	regulations</a:t>
            </a:r>
            <a:endParaRPr lang="en-US" sz="2800" dirty="0">
              <a:latin typeface="Comic Sans MS" pitchFamily="66" charset="0"/>
            </a:endParaRPr>
          </a:p>
          <a:p>
            <a:pPr lvl="2">
              <a:spcBef>
                <a:spcPct val="10000"/>
              </a:spcBef>
              <a:spcAft>
                <a:spcPct val="10000"/>
              </a:spcAft>
              <a:buClr>
                <a:srgbClr val="C00000"/>
              </a:buClr>
              <a:buFont typeface="Wingdings" pitchFamily="2" charset="2"/>
              <a:buChar char="§"/>
              <a:tabLst>
                <a:tab pos="738188" algn="l"/>
                <a:tab pos="1260475" algn="l"/>
              </a:tabLst>
            </a:pPr>
            <a:r>
              <a:rPr lang="en-US" sz="2800" dirty="0">
                <a:latin typeface="Comic Sans MS" pitchFamily="66" charset="0"/>
              </a:rPr>
              <a:t>  Often differ from standard assistance 	regulations and may even resemble 	acquisition regulations</a:t>
            </a:r>
          </a:p>
        </p:txBody>
      </p:sp>
      <p:sp>
        <p:nvSpPr>
          <p:cNvPr id="4" name="Text Box 2"/>
          <p:cNvSpPr txBox="1">
            <a:spLocks noChangeArrowheads="1"/>
          </p:cNvSpPr>
          <p:nvPr/>
        </p:nvSpPr>
        <p:spPr bwMode="auto">
          <a:xfrm>
            <a:off x="304800" y="304800"/>
            <a:ext cx="8534400" cy="823913"/>
          </a:xfrm>
          <a:prstGeom prst="rect">
            <a:avLst/>
          </a:prstGeom>
          <a:solidFill>
            <a:srgbClr val="C00000"/>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800" b="1" dirty="0">
                <a:solidFill>
                  <a:srgbClr val="FFFFFF"/>
                </a:solidFill>
                <a:latin typeface="Comic Sans MS" pitchFamily="66" charset="0"/>
              </a:rPr>
              <a:t>Cooperative Agreements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5"/>
          <p:cNvPicPr>
            <a:picLocks noChangeAspect="1" noChangeArrowheads="1"/>
          </p:cNvPicPr>
          <p:nvPr/>
        </p:nvPicPr>
        <p:blipFill>
          <a:blip r:embed="rId3" cstate="print"/>
          <a:srcRect/>
          <a:stretch>
            <a:fillRect/>
          </a:stretch>
        </p:blipFill>
        <p:spPr bwMode="auto">
          <a:xfrm>
            <a:off x="0" y="0"/>
            <a:ext cx="9448800" cy="7315200"/>
          </a:xfrm>
          <a:prstGeom prst="rect">
            <a:avLst/>
          </a:prstGeom>
          <a:noFill/>
          <a:ln w="28575">
            <a:solidFill>
              <a:schemeClr val="tx1"/>
            </a:solidFill>
            <a:miter lim="800000"/>
            <a:headEnd/>
            <a:tailEnd/>
          </a:ln>
        </p:spPr>
      </p:pic>
      <p:sp>
        <p:nvSpPr>
          <p:cNvPr id="44035" name="Rectangle 7"/>
          <p:cNvSpPr>
            <a:spLocks noChangeArrowheads="1"/>
          </p:cNvSpPr>
          <p:nvPr/>
        </p:nvSpPr>
        <p:spPr bwMode="auto">
          <a:xfrm>
            <a:off x="1295400" y="1600200"/>
            <a:ext cx="7467600" cy="533400"/>
          </a:xfrm>
          <a:prstGeom prst="rect">
            <a:avLst/>
          </a:prstGeom>
          <a:noFill/>
          <a:ln w="76200">
            <a:solidFill>
              <a:srgbClr val="FFFF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4914" name="Text Box 2"/>
          <p:cNvSpPr txBox="1">
            <a:spLocks noChangeArrowheads="1"/>
          </p:cNvSpPr>
          <p:nvPr/>
        </p:nvSpPr>
        <p:spPr bwMode="auto">
          <a:xfrm>
            <a:off x="0" y="6415088"/>
            <a:ext cx="9144000" cy="366712"/>
          </a:xfrm>
          <a:prstGeom prst="rect">
            <a:avLst/>
          </a:prstGeom>
          <a:noFill/>
          <a:ln w="9525">
            <a:noFill/>
            <a:miter lim="800000"/>
            <a:headEnd/>
            <a:tailEnd/>
          </a:ln>
        </p:spPr>
        <p:txBody>
          <a:bodyPr>
            <a:spAutoFit/>
          </a:bodyPr>
          <a:lstStyle/>
          <a:p>
            <a:pPr algn="ctr">
              <a:spcBef>
                <a:spcPct val="50000"/>
              </a:spcBef>
            </a:pPr>
            <a:r>
              <a:rPr lang="en-US" sz="1800" b="1">
                <a:solidFill>
                  <a:schemeClr val="hlink"/>
                </a:solidFill>
                <a:latin typeface="Comic Sans MS" pitchFamily="66" charset="0"/>
              </a:rPr>
              <a:t>3 P’s – Patron (Grant):  Partner (Co-op Agreement):  Purchaser (Contract)</a:t>
            </a:r>
          </a:p>
        </p:txBody>
      </p:sp>
      <p:sp>
        <p:nvSpPr>
          <p:cNvPr id="39939" name="Text Box 9"/>
          <p:cNvSpPr txBox="1">
            <a:spLocks noChangeArrowheads="1"/>
          </p:cNvSpPr>
          <p:nvPr/>
        </p:nvSpPr>
        <p:spPr bwMode="auto">
          <a:xfrm>
            <a:off x="762000" y="112713"/>
            <a:ext cx="7848600" cy="954087"/>
          </a:xfrm>
          <a:prstGeom prst="rect">
            <a:avLst/>
          </a:prstGeom>
          <a:solidFill>
            <a:schemeClr val="tx1"/>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2800" b="1" dirty="0">
                <a:solidFill>
                  <a:srgbClr val="FFFFFF"/>
                </a:solidFill>
                <a:latin typeface="Comic Sans MS" pitchFamily="66" charset="0"/>
              </a:rPr>
              <a:t>DISTINGUISHING CONTRACT, GRANTS AND COOPERATIVE AGREEMENTS</a:t>
            </a:r>
          </a:p>
        </p:txBody>
      </p:sp>
      <p:grpSp>
        <p:nvGrpSpPr>
          <p:cNvPr id="2" name="Group 40"/>
          <p:cNvGrpSpPr>
            <a:grpSpLocks/>
          </p:cNvGrpSpPr>
          <p:nvPr/>
        </p:nvGrpSpPr>
        <p:grpSpPr bwMode="auto">
          <a:xfrm>
            <a:off x="762000" y="2819400"/>
            <a:ext cx="2209800" cy="1309688"/>
            <a:chOff x="480" y="1680"/>
            <a:chExt cx="1392" cy="825"/>
          </a:xfrm>
        </p:grpSpPr>
        <p:sp>
          <p:nvSpPr>
            <p:cNvPr id="45087" name="Line 17"/>
            <p:cNvSpPr>
              <a:spLocks noChangeShapeType="1"/>
            </p:cNvSpPr>
            <p:nvPr/>
          </p:nvSpPr>
          <p:spPr bwMode="auto">
            <a:xfrm>
              <a:off x="1488" y="1680"/>
              <a:ext cx="384" cy="384"/>
            </a:xfrm>
            <a:prstGeom prst="line">
              <a:avLst/>
            </a:prstGeom>
            <a:noFill/>
            <a:ln w="9525">
              <a:solidFill>
                <a:schemeClr val="tx1"/>
              </a:solidFill>
              <a:round/>
              <a:headEnd/>
              <a:tailEnd/>
            </a:ln>
          </p:spPr>
          <p:txBody>
            <a:bodyPr/>
            <a:lstStyle/>
            <a:p>
              <a:endParaRPr lang="en-US"/>
            </a:p>
          </p:txBody>
        </p:sp>
        <p:sp>
          <p:nvSpPr>
            <p:cNvPr id="934931" name="Text Box 19"/>
            <p:cNvSpPr txBox="1">
              <a:spLocks noChangeArrowheads="1"/>
            </p:cNvSpPr>
            <p:nvPr/>
          </p:nvSpPr>
          <p:spPr bwMode="auto">
            <a:xfrm>
              <a:off x="480" y="2101"/>
              <a:ext cx="1296" cy="404"/>
            </a:xfrm>
            <a:prstGeom prst="rect">
              <a:avLst/>
            </a:prstGeom>
            <a:noFill/>
            <a:ln w="12700">
              <a:noFill/>
              <a:miter lim="800000"/>
              <a:headEnd/>
              <a:tailEnd/>
            </a:ln>
            <a:effectLst/>
          </p:spPr>
          <p:txBody>
            <a:bodyPr>
              <a:spAutoFit/>
            </a:bodyPr>
            <a:lstStyle/>
            <a:p>
              <a:pPr algn="ctr">
                <a:spcBef>
                  <a:spcPct val="50000"/>
                </a:spcBef>
                <a:defRPr/>
              </a:pPr>
              <a:r>
                <a:rPr lang="en-US" sz="1800" b="1" i="1">
                  <a:solidFill>
                    <a:srgbClr val="1C9903"/>
                  </a:solidFill>
                  <a:effectLst>
                    <a:outerShdw blurRad="38100" dist="38100" dir="2700000" algn="tl">
                      <a:srgbClr val="000000"/>
                    </a:outerShdw>
                  </a:effectLst>
                  <a:latin typeface="Comic Sans MS" pitchFamily="66" charset="0"/>
                </a:rPr>
                <a:t>Public Support or Stimulation</a:t>
              </a:r>
            </a:p>
          </p:txBody>
        </p:sp>
        <p:sp>
          <p:nvSpPr>
            <p:cNvPr id="45089" name="AutoShape 20"/>
            <p:cNvSpPr>
              <a:spLocks noChangeArrowheads="1"/>
            </p:cNvSpPr>
            <p:nvPr/>
          </p:nvSpPr>
          <p:spPr bwMode="auto">
            <a:xfrm rot="2693427">
              <a:off x="1392" y="1833"/>
              <a:ext cx="192" cy="240"/>
            </a:xfrm>
            <a:prstGeom prst="upArrow">
              <a:avLst>
                <a:gd name="adj1" fmla="val 50000"/>
                <a:gd name="adj2" fmla="val 31250"/>
              </a:avLst>
            </a:prstGeom>
            <a:solidFill>
              <a:srgbClr val="1C9903"/>
            </a:solidFill>
            <a:ln w="12700">
              <a:solidFill>
                <a:schemeClr val="tx1"/>
              </a:solidFill>
              <a:miter lim="800000"/>
              <a:headEnd/>
              <a:tailEnd/>
            </a:ln>
          </p:spPr>
          <p:txBody>
            <a:bodyPr vert="eaVert" wrap="none" anchor="ctr"/>
            <a:lstStyle/>
            <a:p>
              <a:endParaRPr lang="en-US">
                <a:latin typeface="Comic Sans MS" pitchFamily="66" charset="0"/>
              </a:endParaRPr>
            </a:p>
          </p:txBody>
        </p:sp>
      </p:grpSp>
      <p:grpSp>
        <p:nvGrpSpPr>
          <p:cNvPr id="45061" name="Group 37"/>
          <p:cNvGrpSpPr>
            <a:grpSpLocks/>
          </p:cNvGrpSpPr>
          <p:nvPr/>
        </p:nvGrpSpPr>
        <p:grpSpPr bwMode="auto">
          <a:xfrm>
            <a:off x="533400" y="2528888"/>
            <a:ext cx="1828800" cy="366712"/>
            <a:chOff x="336" y="1497"/>
            <a:chExt cx="1152" cy="231"/>
          </a:xfrm>
        </p:grpSpPr>
        <p:sp>
          <p:nvSpPr>
            <p:cNvPr id="45085" name="Text Box 22"/>
            <p:cNvSpPr txBox="1">
              <a:spLocks noChangeArrowheads="1"/>
            </p:cNvSpPr>
            <p:nvPr/>
          </p:nvSpPr>
          <p:spPr bwMode="auto">
            <a:xfrm>
              <a:off x="336" y="1497"/>
              <a:ext cx="1104" cy="231"/>
            </a:xfrm>
            <a:prstGeom prst="rect">
              <a:avLst/>
            </a:prstGeom>
            <a:noFill/>
            <a:ln w="9525">
              <a:noFill/>
              <a:miter lim="800000"/>
              <a:headEnd/>
              <a:tailEnd/>
            </a:ln>
          </p:spPr>
          <p:txBody>
            <a:bodyPr>
              <a:spAutoFit/>
            </a:bodyPr>
            <a:lstStyle/>
            <a:p>
              <a:pPr algn="ctr"/>
              <a:r>
                <a:rPr lang="en-US" sz="1800" b="1">
                  <a:latin typeface="Comic Sans MS" pitchFamily="66" charset="0"/>
                </a:rPr>
                <a:t>Research </a:t>
              </a:r>
            </a:p>
          </p:txBody>
        </p:sp>
        <p:sp>
          <p:nvSpPr>
            <p:cNvPr id="45086" name="Line 23"/>
            <p:cNvSpPr>
              <a:spLocks noChangeShapeType="1"/>
            </p:cNvSpPr>
            <p:nvPr/>
          </p:nvSpPr>
          <p:spPr bwMode="auto">
            <a:xfrm>
              <a:off x="336" y="1689"/>
              <a:ext cx="1152" cy="0"/>
            </a:xfrm>
            <a:prstGeom prst="line">
              <a:avLst/>
            </a:prstGeom>
            <a:noFill/>
            <a:ln w="9525">
              <a:solidFill>
                <a:schemeClr val="tx1"/>
              </a:solidFill>
              <a:round/>
              <a:headEnd/>
              <a:tailEnd/>
            </a:ln>
          </p:spPr>
          <p:txBody>
            <a:bodyPr/>
            <a:lstStyle/>
            <a:p>
              <a:endParaRPr lang="en-US"/>
            </a:p>
          </p:txBody>
        </p:sp>
      </p:grpSp>
      <p:grpSp>
        <p:nvGrpSpPr>
          <p:cNvPr id="4" name="Group 39"/>
          <p:cNvGrpSpPr>
            <a:grpSpLocks/>
          </p:cNvGrpSpPr>
          <p:nvPr/>
        </p:nvGrpSpPr>
        <p:grpSpPr bwMode="auto">
          <a:xfrm>
            <a:off x="2971800" y="1919288"/>
            <a:ext cx="3962400" cy="442912"/>
            <a:chOff x="1872" y="1113"/>
            <a:chExt cx="2496" cy="279"/>
          </a:xfrm>
        </p:grpSpPr>
        <p:sp>
          <p:nvSpPr>
            <p:cNvPr id="45082" name="Line 25"/>
            <p:cNvSpPr>
              <a:spLocks noChangeShapeType="1"/>
            </p:cNvSpPr>
            <p:nvPr/>
          </p:nvSpPr>
          <p:spPr bwMode="auto">
            <a:xfrm>
              <a:off x="1872" y="1296"/>
              <a:ext cx="1008" cy="0"/>
            </a:xfrm>
            <a:prstGeom prst="line">
              <a:avLst/>
            </a:prstGeom>
            <a:noFill/>
            <a:ln w="9525">
              <a:solidFill>
                <a:schemeClr val="tx1"/>
              </a:solidFill>
              <a:round/>
              <a:headEnd/>
              <a:tailEnd type="triangle" w="med" len="med"/>
            </a:ln>
          </p:spPr>
          <p:txBody>
            <a:bodyPr/>
            <a:lstStyle/>
            <a:p>
              <a:endParaRPr lang="en-US"/>
            </a:p>
          </p:txBody>
        </p:sp>
        <p:sp>
          <p:nvSpPr>
            <p:cNvPr id="45083" name="Text Box 26"/>
            <p:cNvSpPr txBox="1">
              <a:spLocks noChangeArrowheads="1"/>
            </p:cNvSpPr>
            <p:nvPr/>
          </p:nvSpPr>
          <p:spPr bwMode="auto">
            <a:xfrm>
              <a:off x="1872" y="1113"/>
              <a:ext cx="1104" cy="231"/>
            </a:xfrm>
            <a:prstGeom prst="rect">
              <a:avLst/>
            </a:prstGeom>
            <a:noFill/>
            <a:ln w="9525">
              <a:noFill/>
              <a:miter lim="800000"/>
              <a:headEnd/>
              <a:tailEnd/>
            </a:ln>
          </p:spPr>
          <p:txBody>
            <a:bodyPr>
              <a:spAutoFit/>
            </a:bodyPr>
            <a:lstStyle/>
            <a:p>
              <a:pPr>
                <a:spcBef>
                  <a:spcPct val="50000"/>
                </a:spcBef>
              </a:pPr>
              <a:r>
                <a:rPr lang="en-US" sz="1800" b="1">
                  <a:latin typeface="Comic Sans MS" pitchFamily="66" charset="0"/>
                </a:rPr>
                <a:t>Procurement</a:t>
              </a:r>
            </a:p>
          </p:txBody>
        </p:sp>
        <p:sp>
          <p:nvSpPr>
            <p:cNvPr id="45084" name="Text Box 27"/>
            <p:cNvSpPr txBox="1">
              <a:spLocks noChangeArrowheads="1"/>
            </p:cNvSpPr>
            <p:nvPr/>
          </p:nvSpPr>
          <p:spPr bwMode="auto">
            <a:xfrm>
              <a:off x="2880" y="1161"/>
              <a:ext cx="1488" cy="231"/>
            </a:xfrm>
            <a:prstGeom prst="rect">
              <a:avLst/>
            </a:prstGeom>
            <a:noFill/>
            <a:ln w="9525">
              <a:noFill/>
              <a:miter lim="800000"/>
              <a:headEnd/>
              <a:tailEnd/>
            </a:ln>
          </p:spPr>
          <p:txBody>
            <a:bodyPr>
              <a:spAutoFit/>
            </a:bodyPr>
            <a:lstStyle/>
            <a:p>
              <a:pPr>
                <a:spcBef>
                  <a:spcPct val="50000"/>
                </a:spcBef>
              </a:pPr>
              <a:r>
                <a:rPr lang="en-US" sz="1800" b="1">
                  <a:solidFill>
                    <a:schemeClr val="hlink"/>
                  </a:solidFill>
                  <a:latin typeface="Comic Sans MS" pitchFamily="66" charset="0"/>
                </a:rPr>
                <a:t>Contract</a:t>
              </a:r>
            </a:p>
          </p:txBody>
        </p:sp>
      </p:grpSp>
      <p:grpSp>
        <p:nvGrpSpPr>
          <p:cNvPr id="5" name="Group 38"/>
          <p:cNvGrpSpPr>
            <a:grpSpLocks/>
          </p:cNvGrpSpPr>
          <p:nvPr/>
        </p:nvGrpSpPr>
        <p:grpSpPr bwMode="auto">
          <a:xfrm>
            <a:off x="914400" y="1614488"/>
            <a:ext cx="2057400" cy="1219200"/>
            <a:chOff x="576" y="921"/>
            <a:chExt cx="1296" cy="768"/>
          </a:xfrm>
        </p:grpSpPr>
        <p:sp>
          <p:nvSpPr>
            <p:cNvPr id="45079" name="Line 29"/>
            <p:cNvSpPr>
              <a:spLocks noChangeShapeType="1"/>
            </p:cNvSpPr>
            <p:nvPr/>
          </p:nvSpPr>
          <p:spPr bwMode="auto">
            <a:xfrm flipV="1">
              <a:off x="1488" y="1305"/>
              <a:ext cx="384" cy="384"/>
            </a:xfrm>
            <a:prstGeom prst="line">
              <a:avLst/>
            </a:prstGeom>
            <a:noFill/>
            <a:ln w="9525">
              <a:solidFill>
                <a:schemeClr val="tx1"/>
              </a:solidFill>
              <a:round/>
              <a:headEnd/>
              <a:tailEnd/>
            </a:ln>
          </p:spPr>
          <p:txBody>
            <a:bodyPr/>
            <a:lstStyle/>
            <a:p>
              <a:endParaRPr lang="en-US"/>
            </a:p>
          </p:txBody>
        </p:sp>
        <p:sp>
          <p:nvSpPr>
            <p:cNvPr id="934943" name="Text Box 31"/>
            <p:cNvSpPr txBox="1">
              <a:spLocks noChangeArrowheads="1"/>
            </p:cNvSpPr>
            <p:nvPr/>
          </p:nvSpPr>
          <p:spPr bwMode="auto">
            <a:xfrm>
              <a:off x="576" y="921"/>
              <a:ext cx="1200" cy="407"/>
            </a:xfrm>
            <a:prstGeom prst="rect">
              <a:avLst/>
            </a:prstGeom>
            <a:noFill/>
            <a:ln w="12700">
              <a:noFill/>
              <a:miter lim="800000"/>
              <a:headEnd/>
              <a:tailEnd/>
            </a:ln>
            <a:effectLst/>
          </p:spPr>
          <p:txBody>
            <a:bodyPr>
              <a:spAutoFit/>
            </a:bodyPr>
            <a:lstStyle/>
            <a:p>
              <a:pPr algn="ctr">
                <a:spcBef>
                  <a:spcPct val="50000"/>
                </a:spcBef>
                <a:defRPr/>
              </a:pPr>
              <a:r>
                <a:rPr lang="en-US" sz="1800" b="1" i="1">
                  <a:solidFill>
                    <a:srgbClr val="1C9903"/>
                  </a:solidFill>
                  <a:effectLst>
                    <a:outerShdw blurRad="38100" dist="38100" dir="2700000" algn="tl">
                      <a:srgbClr val="000000"/>
                    </a:outerShdw>
                  </a:effectLst>
                  <a:latin typeface="Comic Sans MS" pitchFamily="66" charset="0"/>
                </a:rPr>
                <a:t>Government Use</a:t>
              </a:r>
            </a:p>
          </p:txBody>
        </p:sp>
        <p:sp>
          <p:nvSpPr>
            <p:cNvPr id="45081" name="AutoShape 32"/>
            <p:cNvSpPr>
              <a:spLocks noChangeArrowheads="1"/>
            </p:cNvSpPr>
            <p:nvPr/>
          </p:nvSpPr>
          <p:spPr bwMode="auto">
            <a:xfrm rot="8282902">
              <a:off x="1488" y="1209"/>
              <a:ext cx="192" cy="240"/>
            </a:xfrm>
            <a:prstGeom prst="upArrow">
              <a:avLst>
                <a:gd name="adj1" fmla="val 50000"/>
                <a:gd name="adj2" fmla="val 31250"/>
              </a:avLst>
            </a:prstGeom>
            <a:solidFill>
              <a:srgbClr val="1C9903"/>
            </a:solidFill>
            <a:ln w="12700">
              <a:solidFill>
                <a:schemeClr val="tx1"/>
              </a:solidFill>
              <a:miter lim="800000"/>
              <a:headEnd/>
              <a:tailEnd/>
            </a:ln>
          </p:spPr>
          <p:txBody>
            <a:bodyPr vert="eaVert" wrap="none" anchor="ctr"/>
            <a:lstStyle/>
            <a:p>
              <a:endParaRPr lang="en-US">
                <a:latin typeface="Comic Sans MS" pitchFamily="66" charset="0"/>
              </a:endParaRPr>
            </a:p>
          </p:txBody>
        </p:sp>
      </p:grpSp>
      <p:grpSp>
        <p:nvGrpSpPr>
          <p:cNvPr id="6" name="Group 42"/>
          <p:cNvGrpSpPr>
            <a:grpSpLocks/>
          </p:cNvGrpSpPr>
          <p:nvPr/>
        </p:nvGrpSpPr>
        <p:grpSpPr bwMode="auto">
          <a:xfrm>
            <a:off x="3124200" y="3443288"/>
            <a:ext cx="5562600" cy="2938462"/>
            <a:chOff x="1968" y="2073"/>
            <a:chExt cx="3504" cy="1851"/>
          </a:xfrm>
        </p:grpSpPr>
        <p:sp>
          <p:nvSpPr>
            <p:cNvPr id="45072" name="Text Box 4"/>
            <p:cNvSpPr txBox="1">
              <a:spLocks noChangeArrowheads="1"/>
            </p:cNvSpPr>
            <p:nvPr/>
          </p:nvSpPr>
          <p:spPr bwMode="auto">
            <a:xfrm>
              <a:off x="2640" y="3090"/>
              <a:ext cx="2832" cy="834"/>
            </a:xfrm>
            <a:prstGeom prst="rect">
              <a:avLst/>
            </a:prstGeom>
            <a:noFill/>
            <a:ln w="9525">
              <a:noFill/>
              <a:miter lim="800000"/>
              <a:headEnd/>
              <a:tailEnd/>
            </a:ln>
          </p:spPr>
          <p:txBody>
            <a:bodyPr>
              <a:spAutoFit/>
            </a:bodyPr>
            <a:lstStyle/>
            <a:p>
              <a:pPr>
                <a:buFontTx/>
                <a:buChar char="•"/>
                <a:tabLst>
                  <a:tab pos="174625" algn="l"/>
                </a:tabLst>
              </a:pPr>
              <a:r>
                <a:rPr lang="en-US" sz="1800" b="1">
                  <a:latin typeface="Comic Sans MS" pitchFamily="66" charset="0"/>
                </a:rPr>
                <a:t>   Idea for the project is initiated 	  by the investigator.</a:t>
              </a:r>
            </a:p>
            <a:p>
              <a:pPr>
                <a:buFontTx/>
                <a:buChar char="•"/>
                <a:tabLst>
                  <a:tab pos="174625" algn="l"/>
                </a:tabLst>
              </a:pPr>
              <a:endParaRPr lang="en-US" sz="800" b="1">
                <a:latin typeface="Comic Sans MS" pitchFamily="66" charset="0"/>
              </a:endParaRPr>
            </a:p>
            <a:p>
              <a:pPr>
                <a:buFontTx/>
                <a:buChar char="•"/>
                <a:tabLst>
                  <a:tab pos="174625" algn="l"/>
                </a:tabLst>
              </a:pPr>
              <a:r>
                <a:rPr lang="en-US" sz="1800" b="1">
                  <a:latin typeface="Comic Sans MS" pitchFamily="66" charset="0"/>
                </a:rPr>
                <a:t>   Grantor has no expectation of a 	  specified service or end product</a:t>
              </a:r>
            </a:p>
          </p:txBody>
        </p:sp>
        <p:sp>
          <p:nvSpPr>
            <p:cNvPr id="45073" name="Line 5"/>
            <p:cNvSpPr>
              <a:spLocks noChangeShapeType="1"/>
            </p:cNvSpPr>
            <p:nvPr/>
          </p:nvSpPr>
          <p:spPr bwMode="auto">
            <a:xfrm>
              <a:off x="3264" y="2505"/>
              <a:ext cx="1104" cy="0"/>
            </a:xfrm>
            <a:prstGeom prst="line">
              <a:avLst/>
            </a:prstGeom>
            <a:noFill/>
            <a:ln w="9525">
              <a:solidFill>
                <a:schemeClr val="tx1"/>
              </a:solidFill>
              <a:round/>
              <a:headEnd/>
              <a:tailEnd/>
            </a:ln>
          </p:spPr>
          <p:txBody>
            <a:bodyPr/>
            <a:lstStyle/>
            <a:p>
              <a:endParaRPr lang="en-US"/>
            </a:p>
          </p:txBody>
        </p:sp>
        <p:sp>
          <p:nvSpPr>
            <p:cNvPr id="45074" name="Text Box 6"/>
            <p:cNvSpPr txBox="1">
              <a:spLocks noChangeArrowheads="1"/>
            </p:cNvSpPr>
            <p:nvPr/>
          </p:nvSpPr>
          <p:spPr bwMode="auto">
            <a:xfrm>
              <a:off x="3552" y="2313"/>
              <a:ext cx="624" cy="231"/>
            </a:xfrm>
            <a:prstGeom prst="rect">
              <a:avLst/>
            </a:prstGeom>
            <a:noFill/>
            <a:ln w="9525">
              <a:noFill/>
              <a:miter lim="800000"/>
              <a:headEnd/>
              <a:tailEnd/>
            </a:ln>
          </p:spPr>
          <p:txBody>
            <a:bodyPr>
              <a:spAutoFit/>
            </a:bodyPr>
            <a:lstStyle/>
            <a:p>
              <a:pPr>
                <a:spcBef>
                  <a:spcPct val="50000"/>
                </a:spcBef>
              </a:pPr>
              <a:r>
                <a:rPr lang="en-US" sz="1800" b="1">
                  <a:solidFill>
                    <a:schemeClr val="hlink"/>
                  </a:solidFill>
                  <a:latin typeface="Comic Sans MS" pitchFamily="66" charset="0"/>
                </a:rPr>
                <a:t>Grant</a:t>
              </a:r>
            </a:p>
          </p:txBody>
        </p:sp>
        <p:sp>
          <p:nvSpPr>
            <p:cNvPr id="45075" name="Line 7"/>
            <p:cNvSpPr>
              <a:spLocks noChangeShapeType="1"/>
            </p:cNvSpPr>
            <p:nvPr/>
          </p:nvSpPr>
          <p:spPr bwMode="auto">
            <a:xfrm>
              <a:off x="3792" y="2505"/>
              <a:ext cx="0" cy="615"/>
            </a:xfrm>
            <a:prstGeom prst="line">
              <a:avLst/>
            </a:prstGeom>
            <a:noFill/>
            <a:ln w="9525">
              <a:solidFill>
                <a:schemeClr val="tx1"/>
              </a:solidFill>
              <a:round/>
              <a:headEnd/>
              <a:tailEnd type="triangle" w="med" len="med"/>
            </a:ln>
          </p:spPr>
          <p:txBody>
            <a:bodyPr/>
            <a:lstStyle/>
            <a:p>
              <a:endParaRPr lang="en-US"/>
            </a:p>
          </p:txBody>
        </p:sp>
        <p:sp>
          <p:nvSpPr>
            <p:cNvPr id="45076" name="Line 8"/>
            <p:cNvSpPr>
              <a:spLocks noChangeShapeType="1"/>
            </p:cNvSpPr>
            <p:nvPr/>
          </p:nvSpPr>
          <p:spPr bwMode="auto">
            <a:xfrm>
              <a:off x="2832" y="2073"/>
              <a:ext cx="432" cy="432"/>
            </a:xfrm>
            <a:prstGeom prst="line">
              <a:avLst/>
            </a:prstGeom>
            <a:noFill/>
            <a:ln w="9525">
              <a:solidFill>
                <a:schemeClr val="tx1"/>
              </a:solidFill>
              <a:round/>
              <a:headEnd/>
              <a:tailEnd/>
            </a:ln>
          </p:spPr>
          <p:txBody>
            <a:bodyPr/>
            <a:lstStyle/>
            <a:p>
              <a:endParaRPr lang="en-US"/>
            </a:p>
          </p:txBody>
        </p:sp>
        <p:sp>
          <p:nvSpPr>
            <p:cNvPr id="934946" name="Text Box 34"/>
            <p:cNvSpPr txBox="1">
              <a:spLocks noChangeArrowheads="1"/>
            </p:cNvSpPr>
            <p:nvPr/>
          </p:nvSpPr>
          <p:spPr bwMode="auto">
            <a:xfrm>
              <a:off x="1968" y="2496"/>
              <a:ext cx="1200" cy="404"/>
            </a:xfrm>
            <a:prstGeom prst="rect">
              <a:avLst/>
            </a:prstGeom>
            <a:noFill/>
            <a:ln w="12700">
              <a:noFill/>
              <a:miter lim="800000"/>
              <a:headEnd/>
              <a:tailEnd/>
            </a:ln>
            <a:effectLst/>
          </p:spPr>
          <p:txBody>
            <a:bodyPr>
              <a:spAutoFit/>
            </a:bodyPr>
            <a:lstStyle/>
            <a:p>
              <a:pPr algn="ctr">
                <a:spcBef>
                  <a:spcPct val="50000"/>
                </a:spcBef>
                <a:defRPr/>
              </a:pPr>
              <a:r>
                <a:rPr lang="en-US" sz="1800" b="1" i="1">
                  <a:solidFill>
                    <a:srgbClr val="1C9903"/>
                  </a:solidFill>
                  <a:effectLst>
                    <a:outerShdw blurRad="38100" dist="38100" dir="2700000" algn="tl">
                      <a:srgbClr val="000000"/>
                    </a:outerShdw>
                  </a:effectLst>
                  <a:latin typeface="Comic Sans MS" pitchFamily="66" charset="0"/>
                </a:rPr>
                <a:t>No Substantial Involvement</a:t>
              </a:r>
            </a:p>
          </p:txBody>
        </p:sp>
        <p:sp>
          <p:nvSpPr>
            <p:cNvPr id="45078" name="AutoShape 35"/>
            <p:cNvSpPr>
              <a:spLocks noChangeArrowheads="1"/>
            </p:cNvSpPr>
            <p:nvPr/>
          </p:nvSpPr>
          <p:spPr bwMode="auto">
            <a:xfrm rot="2693427">
              <a:off x="2784" y="2256"/>
              <a:ext cx="192" cy="240"/>
            </a:xfrm>
            <a:prstGeom prst="upArrow">
              <a:avLst>
                <a:gd name="adj1" fmla="val 50000"/>
                <a:gd name="adj2" fmla="val 31250"/>
              </a:avLst>
            </a:prstGeom>
            <a:solidFill>
              <a:srgbClr val="1C9903"/>
            </a:solidFill>
            <a:ln w="12700">
              <a:solidFill>
                <a:schemeClr val="tx1"/>
              </a:solidFill>
              <a:miter lim="800000"/>
              <a:headEnd/>
              <a:tailEnd/>
            </a:ln>
          </p:spPr>
          <p:txBody>
            <a:bodyPr vert="eaVert" wrap="none" anchor="ctr"/>
            <a:lstStyle/>
            <a:p>
              <a:endParaRPr lang="en-US">
                <a:latin typeface="Comic Sans MS" pitchFamily="66" charset="0"/>
              </a:endParaRPr>
            </a:p>
          </p:txBody>
        </p:sp>
      </p:grpSp>
      <p:grpSp>
        <p:nvGrpSpPr>
          <p:cNvPr id="7" name="Group 41"/>
          <p:cNvGrpSpPr>
            <a:grpSpLocks/>
          </p:cNvGrpSpPr>
          <p:nvPr/>
        </p:nvGrpSpPr>
        <p:grpSpPr bwMode="auto">
          <a:xfrm>
            <a:off x="2971800" y="1371600"/>
            <a:ext cx="6172200" cy="2057400"/>
            <a:chOff x="1872" y="768"/>
            <a:chExt cx="3888" cy="1296"/>
          </a:xfrm>
        </p:grpSpPr>
        <p:sp>
          <p:nvSpPr>
            <p:cNvPr id="45066" name="Line 12"/>
            <p:cNvSpPr>
              <a:spLocks noChangeShapeType="1"/>
            </p:cNvSpPr>
            <p:nvPr/>
          </p:nvSpPr>
          <p:spPr bwMode="auto">
            <a:xfrm>
              <a:off x="1872" y="2064"/>
              <a:ext cx="960" cy="0"/>
            </a:xfrm>
            <a:prstGeom prst="line">
              <a:avLst/>
            </a:prstGeom>
            <a:noFill/>
            <a:ln w="9525">
              <a:solidFill>
                <a:schemeClr val="tx1"/>
              </a:solidFill>
              <a:round/>
              <a:headEnd/>
              <a:tailEnd/>
            </a:ln>
          </p:spPr>
          <p:txBody>
            <a:bodyPr/>
            <a:lstStyle/>
            <a:p>
              <a:endParaRPr lang="en-US"/>
            </a:p>
          </p:txBody>
        </p:sp>
        <p:sp>
          <p:nvSpPr>
            <p:cNvPr id="45067" name="Line 13"/>
            <p:cNvSpPr>
              <a:spLocks noChangeShapeType="1"/>
            </p:cNvSpPr>
            <p:nvPr/>
          </p:nvSpPr>
          <p:spPr bwMode="auto">
            <a:xfrm flipV="1">
              <a:off x="2832" y="1632"/>
              <a:ext cx="432" cy="432"/>
            </a:xfrm>
            <a:prstGeom prst="line">
              <a:avLst/>
            </a:prstGeom>
            <a:noFill/>
            <a:ln w="9525">
              <a:solidFill>
                <a:schemeClr val="tx1"/>
              </a:solidFill>
              <a:round/>
              <a:headEnd/>
              <a:tailEnd/>
            </a:ln>
          </p:spPr>
          <p:txBody>
            <a:bodyPr/>
            <a:lstStyle/>
            <a:p>
              <a:endParaRPr lang="en-US"/>
            </a:p>
          </p:txBody>
        </p:sp>
        <p:sp>
          <p:nvSpPr>
            <p:cNvPr id="45068" name="Text Box 14"/>
            <p:cNvSpPr txBox="1">
              <a:spLocks noChangeArrowheads="1"/>
            </p:cNvSpPr>
            <p:nvPr/>
          </p:nvSpPr>
          <p:spPr bwMode="auto">
            <a:xfrm>
              <a:off x="3216" y="1440"/>
              <a:ext cx="2544" cy="231"/>
            </a:xfrm>
            <a:prstGeom prst="rect">
              <a:avLst/>
            </a:prstGeom>
            <a:noFill/>
            <a:ln w="9525">
              <a:noFill/>
              <a:miter lim="800000"/>
              <a:headEnd/>
              <a:tailEnd/>
            </a:ln>
          </p:spPr>
          <p:txBody>
            <a:bodyPr>
              <a:spAutoFit/>
            </a:bodyPr>
            <a:lstStyle/>
            <a:p>
              <a:pPr>
                <a:tabLst>
                  <a:tab pos="1892300" algn="l"/>
                </a:tabLst>
              </a:pPr>
              <a:r>
                <a:rPr lang="en-US" sz="1800" b="1">
                  <a:solidFill>
                    <a:schemeClr val="hlink"/>
                  </a:solidFill>
                  <a:latin typeface="Comic Sans MS" pitchFamily="66" charset="0"/>
                </a:rPr>
                <a:t>Co-op Agreement</a:t>
              </a:r>
            </a:p>
          </p:txBody>
        </p:sp>
        <p:sp>
          <p:nvSpPr>
            <p:cNvPr id="45069" name="Line 15"/>
            <p:cNvSpPr>
              <a:spLocks noChangeShapeType="1"/>
            </p:cNvSpPr>
            <p:nvPr/>
          </p:nvSpPr>
          <p:spPr bwMode="auto">
            <a:xfrm>
              <a:off x="3264" y="1641"/>
              <a:ext cx="1152" cy="0"/>
            </a:xfrm>
            <a:prstGeom prst="line">
              <a:avLst/>
            </a:prstGeom>
            <a:noFill/>
            <a:ln w="9525">
              <a:solidFill>
                <a:schemeClr val="tx1"/>
              </a:solidFill>
              <a:round/>
              <a:headEnd/>
              <a:tailEnd/>
            </a:ln>
          </p:spPr>
          <p:txBody>
            <a:bodyPr/>
            <a:lstStyle/>
            <a:p>
              <a:endParaRPr lang="en-US"/>
            </a:p>
          </p:txBody>
        </p:sp>
        <p:sp>
          <p:nvSpPr>
            <p:cNvPr id="934945" name="Text Box 33"/>
            <p:cNvSpPr txBox="1">
              <a:spLocks noChangeArrowheads="1"/>
            </p:cNvSpPr>
            <p:nvPr/>
          </p:nvSpPr>
          <p:spPr bwMode="auto">
            <a:xfrm>
              <a:off x="3552" y="768"/>
              <a:ext cx="1200" cy="404"/>
            </a:xfrm>
            <a:prstGeom prst="rect">
              <a:avLst/>
            </a:prstGeom>
            <a:noFill/>
            <a:ln w="12700">
              <a:noFill/>
              <a:miter lim="800000"/>
              <a:headEnd/>
              <a:tailEnd/>
            </a:ln>
            <a:effectLst/>
          </p:spPr>
          <p:txBody>
            <a:bodyPr>
              <a:spAutoFit/>
            </a:bodyPr>
            <a:lstStyle/>
            <a:p>
              <a:pPr algn="ctr">
                <a:spcBef>
                  <a:spcPct val="50000"/>
                </a:spcBef>
                <a:defRPr/>
              </a:pPr>
              <a:r>
                <a:rPr lang="en-US" sz="1800" b="1" i="1">
                  <a:solidFill>
                    <a:srgbClr val="1C9903"/>
                  </a:solidFill>
                  <a:effectLst>
                    <a:outerShdw blurRad="38100" dist="38100" dir="2700000" algn="tl">
                      <a:srgbClr val="000000"/>
                    </a:outerShdw>
                  </a:effectLst>
                  <a:latin typeface="Comic Sans MS" pitchFamily="66" charset="0"/>
                </a:rPr>
                <a:t>Substantial Involvement</a:t>
              </a:r>
            </a:p>
          </p:txBody>
        </p:sp>
        <p:sp>
          <p:nvSpPr>
            <p:cNvPr id="45071" name="AutoShape 36"/>
            <p:cNvSpPr>
              <a:spLocks noChangeArrowheads="1"/>
            </p:cNvSpPr>
            <p:nvPr/>
          </p:nvSpPr>
          <p:spPr bwMode="auto">
            <a:xfrm rot="-9900000">
              <a:off x="3984" y="1200"/>
              <a:ext cx="192" cy="240"/>
            </a:xfrm>
            <a:prstGeom prst="upArrow">
              <a:avLst>
                <a:gd name="adj1" fmla="val 50000"/>
                <a:gd name="adj2" fmla="val 31250"/>
              </a:avLst>
            </a:prstGeom>
            <a:solidFill>
              <a:srgbClr val="1C9903"/>
            </a:solidFill>
            <a:ln w="12700">
              <a:solidFill>
                <a:schemeClr val="tx1"/>
              </a:solidFill>
              <a:miter lim="800000"/>
              <a:headEnd/>
              <a:tailEnd/>
            </a:ln>
          </p:spPr>
          <p:txBody>
            <a:bodyPr vert="eaVert" wrap="none" anchor="ctr"/>
            <a:lstStyle/>
            <a:p>
              <a:endParaRPr lang="en-US">
                <a:latin typeface="Comic Sans MS" pitchFamily="66"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34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49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mtClean="0">
                <a:solidFill>
                  <a:srgbClr val="C00000"/>
                </a:solidFill>
                <a:latin typeface="Comic Sans MS" pitchFamily="66" charset="0"/>
              </a:rPr>
              <a:t>Assignment for Next Class</a:t>
            </a:r>
          </a:p>
        </p:txBody>
      </p:sp>
      <p:sp>
        <p:nvSpPr>
          <p:cNvPr id="46083" name="Rectangle 3"/>
          <p:cNvSpPr>
            <a:spLocks noGrp="1" noChangeArrowheads="1"/>
          </p:cNvSpPr>
          <p:nvPr>
            <p:ph type="body" idx="1"/>
          </p:nvPr>
        </p:nvSpPr>
        <p:spPr/>
        <p:txBody>
          <a:bodyPr/>
          <a:lstStyle/>
          <a:p>
            <a:pPr algn="ctr">
              <a:buFont typeface="Wingdings" pitchFamily="2" charset="2"/>
              <a:buNone/>
            </a:pPr>
            <a:r>
              <a:rPr lang="en-US" b="1" i="1" smtClean="0">
                <a:latin typeface="Comic Sans MS" pitchFamily="66" charset="0"/>
              </a:rPr>
              <a:t> </a:t>
            </a:r>
            <a:r>
              <a:rPr lang="en-US" smtClean="0">
                <a:latin typeface="Comic Sans MS" pitchFamily="66" charset="0"/>
              </a:rPr>
              <a:t>Review the following federal circular before next class: </a:t>
            </a:r>
          </a:p>
          <a:p>
            <a:pPr>
              <a:buFont typeface="Wingdings" pitchFamily="2" charset="2"/>
              <a:buNone/>
            </a:pPr>
            <a:endParaRPr lang="en-US" b="1" smtClean="0">
              <a:latin typeface="Comic Sans MS" pitchFamily="66" charset="0"/>
              <a:hlinkClick r:id="rId3"/>
            </a:endParaRPr>
          </a:p>
          <a:p>
            <a:pPr>
              <a:buFont typeface="Wingdings" pitchFamily="2" charset="2"/>
              <a:buNone/>
            </a:pPr>
            <a:r>
              <a:rPr lang="en-US" b="1" smtClean="0">
                <a:latin typeface="Comic Sans MS" pitchFamily="66" charset="0"/>
                <a:hlinkClick r:id="rId3"/>
              </a:rPr>
              <a:t>http://www.whitehouse.gov/omb/circulars/a021/a21_2004.html</a:t>
            </a:r>
            <a:r>
              <a:rPr lang="en-US" b="1" smtClean="0">
                <a:latin typeface="Comic Sans MS" pitchFamily="66"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y Documents">
  <a:themeElements>
    <a:clrScheme name="">
      <a:dk1>
        <a:srgbClr val="000000"/>
      </a:dk1>
      <a:lt1>
        <a:srgbClr val="C0C0FF"/>
      </a:lt1>
      <a:dk2>
        <a:srgbClr val="0000FF"/>
      </a:dk2>
      <a:lt2>
        <a:srgbClr val="8080FF"/>
      </a:lt2>
      <a:accent1>
        <a:srgbClr val="E000E0"/>
      </a:accent1>
      <a:accent2>
        <a:srgbClr val="00FF00"/>
      </a:accent2>
      <a:accent3>
        <a:srgbClr val="DCDCFF"/>
      </a:accent3>
      <a:accent4>
        <a:srgbClr val="000000"/>
      </a:accent4>
      <a:accent5>
        <a:srgbClr val="EDAAED"/>
      </a:accent5>
      <a:accent6>
        <a:srgbClr val="00E700"/>
      </a:accent6>
      <a:hlink>
        <a:srgbClr val="FF0000"/>
      </a:hlink>
      <a:folHlink>
        <a:srgbClr val="4040FF"/>
      </a:folHlink>
    </a:clrScheme>
    <a:fontScheme name="My Documents">
      <a:majorFont>
        <a:latin typeface="Arial"/>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My Document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y Document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y Document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y Document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y Documen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y Documen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y Documen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6633</TotalTime>
  <Pages>5</Pages>
  <Words>1522</Words>
  <Application>Microsoft Office PowerPoint</Application>
  <PresentationFormat>On-screen Show (4:3)</PresentationFormat>
  <Paragraphs>237</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My Documents</vt:lpstr>
      <vt:lpstr>COMP 918: Research Administration for Scientists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FAR: Federal Acquisition Regulation</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Assignment for Next Class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to Congresswoman Jane Harmon</dc:title>
  <dc:creator>Raymond L. Bates</dc:creator>
  <dc:description>used for viewgraph presentations</dc:description>
  <cp:lastModifiedBy>quigg</cp:lastModifiedBy>
  <cp:revision>508</cp:revision>
  <cp:lastPrinted>1999-02-26T00:13:06Z</cp:lastPrinted>
  <dcterms:created xsi:type="dcterms:W3CDTF">1996-01-11T12:18:14Z</dcterms:created>
  <dcterms:modified xsi:type="dcterms:W3CDTF">2012-01-07T00:24:57Z</dcterms:modified>
</cp:coreProperties>
</file>